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sldIdLst>
    <p:sldId id="256" r:id="rId5"/>
    <p:sldId id="257" r:id="rId6"/>
    <p:sldId id="258" r:id="rId7"/>
    <p:sldId id="259" r:id="rId8"/>
    <p:sldId id="261" r:id="rId9"/>
    <p:sldId id="262" r:id="rId10"/>
    <p:sldId id="263" r:id="rId11"/>
    <p:sldId id="264" r:id="rId12"/>
    <p:sldId id="265" r:id="rId13"/>
    <p:sldId id="266" r:id="rId14"/>
    <p:sldId id="267" r:id="rId15"/>
    <p:sldId id="268" r:id="rId16"/>
    <p:sldId id="269" r:id="rId17"/>
    <p:sldId id="270" r:id="rId18"/>
    <p:sldId id="271" r:id="rId19"/>
    <p:sldId id="27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150" d="100"/>
          <a:sy n="150" d="100"/>
        </p:scale>
        <p:origin x="62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g>
</file>

<file path=ppt/media/image10.jpg>
</file>

<file path=ppt/media/image11.jpg>
</file>

<file path=ppt/media/image12.png>
</file>

<file path=ppt/media/image13.jpg>
</file>

<file path=ppt/media/image14.jpg>
</file>

<file path=ppt/media/image15.jpg>
</file>

<file path=ppt/media/image2.jpeg>
</file>

<file path=ppt/media/image3.jpeg>
</file>

<file path=ppt/media/image4.jpeg>
</file>

<file path=ppt/media/image5.jpe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4/29/2025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4/29/2025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4/29/2025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4/29/2025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4/29/2025</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4/29/2025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4/29/2025</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16.xml.rels><?xml version="1.0" encoding="UTF-8" standalone="yes"?>
<Relationships xmlns="http://schemas.openxmlformats.org/package/2006/relationships"><Relationship Id="rId8" Type="http://schemas.openxmlformats.org/officeDocument/2006/relationships/hyperlink" Target="https://www.adafruit.com/product/5664" TargetMode="External"/><Relationship Id="rId3" Type="http://schemas.openxmlformats.org/officeDocument/2006/relationships/hyperlink" Target="https://github.com/raspberrypi/pico-tflmicro" TargetMode="External"/><Relationship Id="rId7" Type="http://schemas.openxmlformats.org/officeDocument/2006/relationships/hyperlink" Target="https://www.sparkfun.com/sparkfun-qwiic-oled-display-0-91-in-128x32-lcd-24606.html" TargetMode="External"/><Relationship Id="rId2" Type="http://schemas.openxmlformats.org/officeDocument/2006/relationships/hyperlink" Target="https://github.com/tensorflow/tflite-micro" TargetMode="External"/><Relationship Id="rId1" Type="http://schemas.openxmlformats.org/officeDocument/2006/relationships/slideLayout" Target="../slideLayouts/slideLayout2.xml"/><Relationship Id="rId6" Type="http://schemas.openxmlformats.org/officeDocument/2006/relationships/hyperlink" Target="https://www.sparkfun.com/arducam-5mp-plus-ov5642-mini-camera-module.html" TargetMode="External"/><Relationship Id="rId5" Type="http://schemas.openxmlformats.org/officeDocument/2006/relationships/hyperlink" Target="https://www.sparkfun.com/sparkfun-thing-plus-rp2040.html" TargetMode="External"/><Relationship Id="rId4" Type="http://schemas.openxmlformats.org/officeDocument/2006/relationships/hyperlink" Target="https://cocodataset.org/#hom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8.xml"/><Relationship Id="rId5" Type="http://schemas.openxmlformats.org/officeDocument/2006/relationships/image" Target="../media/image5.jpe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FE608-BBD6-5D4A-F98E-A050E97CF1E2}"/>
              </a:ext>
            </a:extLst>
          </p:cNvPr>
          <p:cNvSpPr>
            <a:spLocks noGrp="1"/>
          </p:cNvSpPr>
          <p:nvPr>
            <p:ph type="ctrTitle"/>
          </p:nvPr>
        </p:nvSpPr>
        <p:spPr/>
        <p:txBody>
          <a:bodyPr/>
          <a:lstStyle/>
          <a:p>
            <a:r>
              <a:rPr lang="en-US" dirty="0"/>
              <a:t>TensorFlow Model for Embedded Object Detection</a:t>
            </a:r>
          </a:p>
        </p:txBody>
      </p:sp>
      <p:sp>
        <p:nvSpPr>
          <p:cNvPr id="3" name="Subtitle 2">
            <a:extLst>
              <a:ext uri="{FF2B5EF4-FFF2-40B4-BE49-F238E27FC236}">
                <a16:creationId xmlns:a16="http://schemas.microsoft.com/office/drawing/2014/main" id="{2C90B198-85C5-B144-5A80-79BA65E804FF}"/>
              </a:ext>
            </a:extLst>
          </p:cNvPr>
          <p:cNvSpPr>
            <a:spLocks noGrp="1"/>
          </p:cNvSpPr>
          <p:nvPr>
            <p:ph type="subTitle" idx="1"/>
          </p:nvPr>
        </p:nvSpPr>
        <p:spPr/>
        <p:txBody>
          <a:bodyPr/>
          <a:lstStyle/>
          <a:p>
            <a:r>
              <a:rPr lang="en-US" dirty="0"/>
              <a:t>ECEN 5060 Deep Learning</a:t>
            </a:r>
          </a:p>
          <a:p>
            <a:r>
              <a:rPr lang="en-US" dirty="0"/>
              <a:t>Brady Barlow</a:t>
            </a:r>
          </a:p>
        </p:txBody>
      </p:sp>
    </p:spTree>
    <p:extLst>
      <p:ext uri="{BB962C8B-B14F-4D97-AF65-F5344CB8AC3E}">
        <p14:creationId xmlns:p14="http://schemas.microsoft.com/office/powerpoint/2010/main" val="39117322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365F8-7636-FA7A-F358-D667A9678250}"/>
              </a:ext>
            </a:extLst>
          </p:cNvPr>
          <p:cNvSpPr>
            <a:spLocks noGrp="1"/>
          </p:cNvSpPr>
          <p:nvPr>
            <p:ph type="title"/>
          </p:nvPr>
        </p:nvSpPr>
        <p:spPr/>
        <p:txBody>
          <a:bodyPr/>
          <a:lstStyle/>
          <a:p>
            <a:r>
              <a:rPr lang="en-US" dirty="0" err="1"/>
              <a:t>Keras</a:t>
            </a:r>
            <a:r>
              <a:rPr lang="en-US" dirty="0"/>
              <a:t> Prediction</a:t>
            </a:r>
          </a:p>
        </p:txBody>
      </p:sp>
      <p:pic>
        <p:nvPicPr>
          <p:cNvPr id="5" name="Content Placeholder 4">
            <a:extLst>
              <a:ext uri="{FF2B5EF4-FFF2-40B4-BE49-F238E27FC236}">
                <a16:creationId xmlns:a16="http://schemas.microsoft.com/office/drawing/2014/main" id="{77FED40B-BA3F-03AD-4293-F28A349AC5B4}"/>
              </a:ext>
            </a:extLst>
          </p:cNvPr>
          <p:cNvPicPr>
            <a:picLocks noGrp="1" noChangeAspect="1"/>
          </p:cNvPicPr>
          <p:nvPr>
            <p:ph idx="1"/>
          </p:nvPr>
        </p:nvPicPr>
        <p:blipFill>
          <a:blip r:embed="rId2"/>
          <a:stretch>
            <a:fillRect/>
          </a:stretch>
        </p:blipFill>
        <p:spPr>
          <a:xfrm>
            <a:off x="2103438" y="1846263"/>
            <a:ext cx="8045450" cy="4022725"/>
          </a:xfrm>
        </p:spPr>
      </p:pic>
    </p:spTree>
    <p:extLst>
      <p:ext uri="{BB962C8B-B14F-4D97-AF65-F5344CB8AC3E}">
        <p14:creationId xmlns:p14="http://schemas.microsoft.com/office/powerpoint/2010/main" val="665500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9131E-2837-6A18-C999-38B17B6BC1BF}"/>
              </a:ext>
            </a:extLst>
          </p:cNvPr>
          <p:cNvSpPr>
            <a:spLocks noGrp="1"/>
          </p:cNvSpPr>
          <p:nvPr>
            <p:ph type="title"/>
          </p:nvPr>
        </p:nvSpPr>
        <p:spPr/>
        <p:txBody>
          <a:bodyPr/>
          <a:lstStyle/>
          <a:p>
            <a:r>
              <a:rPr lang="en-US" dirty="0"/>
              <a:t>Results From Training</a:t>
            </a:r>
          </a:p>
        </p:txBody>
      </p:sp>
      <p:pic>
        <p:nvPicPr>
          <p:cNvPr id="5" name="Content Placeholder 4">
            <a:extLst>
              <a:ext uri="{FF2B5EF4-FFF2-40B4-BE49-F238E27FC236}">
                <a16:creationId xmlns:a16="http://schemas.microsoft.com/office/drawing/2014/main" id="{C4594AF4-90AF-AFAD-02AF-18B752604FE4}"/>
              </a:ext>
            </a:extLst>
          </p:cNvPr>
          <p:cNvPicPr>
            <a:picLocks noGrp="1" noChangeAspect="1"/>
          </p:cNvPicPr>
          <p:nvPr>
            <p:ph idx="1"/>
          </p:nvPr>
        </p:nvPicPr>
        <p:blipFill>
          <a:blip r:embed="rId2"/>
          <a:stretch>
            <a:fillRect/>
          </a:stretch>
        </p:blipFill>
        <p:spPr>
          <a:xfrm>
            <a:off x="2773892" y="1846263"/>
            <a:ext cx="6704541" cy="4022725"/>
          </a:xfrm>
        </p:spPr>
      </p:pic>
    </p:spTree>
    <p:extLst>
      <p:ext uri="{BB962C8B-B14F-4D97-AF65-F5344CB8AC3E}">
        <p14:creationId xmlns:p14="http://schemas.microsoft.com/office/powerpoint/2010/main" val="3343095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587F8-6091-B25B-36FA-8752BB2C87EB}"/>
              </a:ext>
            </a:extLst>
          </p:cNvPr>
          <p:cNvSpPr>
            <a:spLocks noGrp="1"/>
          </p:cNvSpPr>
          <p:nvPr>
            <p:ph type="title"/>
          </p:nvPr>
        </p:nvSpPr>
        <p:spPr/>
        <p:txBody>
          <a:bodyPr/>
          <a:lstStyle/>
          <a:p>
            <a:r>
              <a:rPr lang="en-US" dirty="0" err="1"/>
              <a:t>TFLite</a:t>
            </a:r>
            <a:r>
              <a:rPr lang="en-US" dirty="0"/>
              <a:t> Prediction</a:t>
            </a:r>
          </a:p>
        </p:txBody>
      </p:sp>
      <p:pic>
        <p:nvPicPr>
          <p:cNvPr id="5" name="Content Placeholder 4">
            <a:extLst>
              <a:ext uri="{FF2B5EF4-FFF2-40B4-BE49-F238E27FC236}">
                <a16:creationId xmlns:a16="http://schemas.microsoft.com/office/drawing/2014/main" id="{7A1082AF-B3D0-6703-48DC-E274AF909E79}"/>
              </a:ext>
            </a:extLst>
          </p:cNvPr>
          <p:cNvPicPr>
            <a:picLocks noGrp="1" noChangeAspect="1"/>
          </p:cNvPicPr>
          <p:nvPr>
            <p:ph idx="1"/>
          </p:nvPr>
        </p:nvPicPr>
        <p:blipFill>
          <a:blip r:embed="rId2"/>
          <a:stretch>
            <a:fillRect/>
          </a:stretch>
        </p:blipFill>
        <p:spPr>
          <a:xfrm>
            <a:off x="2103438" y="1846263"/>
            <a:ext cx="8045450" cy="4022725"/>
          </a:xfrm>
        </p:spPr>
      </p:pic>
    </p:spTree>
    <p:extLst>
      <p:ext uri="{BB962C8B-B14F-4D97-AF65-F5344CB8AC3E}">
        <p14:creationId xmlns:p14="http://schemas.microsoft.com/office/powerpoint/2010/main" val="2607216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18F4C-8A6E-39B2-09DE-FE7CFDFF702F}"/>
              </a:ext>
            </a:extLst>
          </p:cNvPr>
          <p:cNvSpPr>
            <a:spLocks noGrp="1"/>
          </p:cNvSpPr>
          <p:nvPr>
            <p:ph type="title"/>
          </p:nvPr>
        </p:nvSpPr>
        <p:spPr/>
        <p:txBody>
          <a:bodyPr/>
          <a:lstStyle/>
          <a:p>
            <a:r>
              <a:rPr lang="en-US" dirty="0"/>
              <a:t>Header Generation And Initial Design Of Enclosure</a:t>
            </a:r>
          </a:p>
        </p:txBody>
      </p:sp>
      <p:sp>
        <p:nvSpPr>
          <p:cNvPr id="4" name="Rectangle 1">
            <a:extLst>
              <a:ext uri="{FF2B5EF4-FFF2-40B4-BE49-F238E27FC236}">
                <a16:creationId xmlns:a16="http://schemas.microsoft.com/office/drawing/2014/main" id="{E4BF52FF-DA0F-6BA3-962F-C9D353611E12}"/>
              </a:ext>
            </a:extLst>
          </p:cNvPr>
          <p:cNvSpPr>
            <a:spLocks noGrp="1" noChangeArrowheads="1"/>
          </p:cNvSpPr>
          <p:nvPr>
            <p:ph idx="1"/>
          </p:nvPr>
        </p:nvSpPr>
        <p:spPr bwMode="auto">
          <a:xfrm>
            <a:off x="1926606" y="2701359"/>
            <a:ext cx="8338785" cy="1477328"/>
          </a:xfrm>
          <a:prstGeom prst="rect">
            <a:avLst/>
          </a:prstGeom>
          <a:solidFill>
            <a:srgbClr val="2D2A2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FF6188"/>
                </a:solidFill>
                <a:effectLst/>
                <a:latin typeface="JetBrains Mono"/>
              </a:rPr>
              <a:t>with </a:t>
            </a:r>
            <a:r>
              <a:rPr kumimoji="0" lang="en-US" altLang="en-US" sz="900" b="0" i="1" u="none" strike="noStrike" cap="none" normalizeH="0" baseline="0" dirty="0">
                <a:ln>
                  <a:noFill/>
                </a:ln>
                <a:solidFill>
                  <a:srgbClr val="78DCE8"/>
                </a:solidFill>
                <a:effectLst/>
                <a:latin typeface="JetBrains Mono"/>
              </a:rPr>
              <a:t>open</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'export/RoadLiteMobileNetV2.tflite'</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rb</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as </a:t>
            </a:r>
            <a:r>
              <a:rPr kumimoji="0" lang="en-US" altLang="en-US" sz="900" b="0" i="0" u="none" strike="noStrike" cap="none" normalizeH="0" baseline="0" dirty="0">
                <a:ln>
                  <a:noFill/>
                </a:ln>
                <a:solidFill>
                  <a:srgbClr val="FCFCFA"/>
                </a:solidFill>
                <a:effectLst/>
                <a:latin typeface="JetBrains Mono"/>
              </a:rPr>
              <a:t>f</a:t>
            </a:r>
            <a:r>
              <a:rPr kumimoji="0" lang="en-US" altLang="en-US" sz="900" b="0" i="0" u="none" strike="noStrike" cap="none" normalizeH="0" baseline="0" dirty="0">
                <a:ln>
                  <a:noFill/>
                </a:ln>
                <a:solidFill>
                  <a:srgbClr val="FF6188"/>
                </a:solidFill>
                <a:effectLst/>
                <a:latin typeface="JetBrains Mono"/>
              </a:rPr>
              <a:t>:</a:t>
            </a:r>
            <a:br>
              <a:rPr kumimoji="0" lang="en-US" altLang="en-US" sz="900" b="0" i="0" u="none" strike="noStrike" cap="none" normalizeH="0" baseline="0" dirty="0">
                <a:ln>
                  <a:noFill/>
                </a:ln>
                <a:solidFill>
                  <a:srgbClr val="FF6188"/>
                </a:solidFill>
                <a:effectLst/>
                <a:latin typeface="JetBrains Mono"/>
              </a:rPr>
            </a:b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data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read</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FF6188"/>
                </a:solidFill>
                <a:effectLst/>
                <a:latin typeface="JetBrains Mono"/>
              </a:rPr>
              <a:t>with </a:t>
            </a:r>
            <a:r>
              <a:rPr kumimoji="0" lang="en-US" altLang="en-US" sz="900" b="0" i="1" u="none" strike="noStrike" cap="none" normalizeH="0" baseline="0" dirty="0">
                <a:ln>
                  <a:noFill/>
                </a:ln>
                <a:solidFill>
                  <a:srgbClr val="78DCE8"/>
                </a:solidFill>
                <a:effectLst/>
                <a:latin typeface="JetBrains Mono"/>
              </a:rPr>
              <a:t>open</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'export/</a:t>
            </a:r>
            <a:r>
              <a:rPr kumimoji="0" lang="en-US" altLang="en-US" sz="900" b="0" i="0" u="none" strike="noStrike" cap="none" normalizeH="0" baseline="0" dirty="0" err="1">
                <a:ln>
                  <a:noFill/>
                </a:ln>
                <a:solidFill>
                  <a:srgbClr val="FFD866"/>
                </a:solidFill>
                <a:effectLst/>
                <a:latin typeface="JetBrains Mono"/>
              </a:rPr>
              <a:t>model_data.h</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'w'</a:t>
            </a: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as </a:t>
            </a:r>
            <a:r>
              <a:rPr kumimoji="0" lang="en-US" altLang="en-US" sz="900" b="0" i="0" u="none" strike="noStrike" cap="none" normalizeH="0" baseline="0" dirty="0">
                <a:ln>
                  <a:noFill/>
                </a:ln>
                <a:solidFill>
                  <a:srgbClr val="FCFCFA"/>
                </a:solidFill>
                <a:effectLst/>
                <a:latin typeface="JetBrains Mono"/>
              </a:rPr>
              <a:t>f</a:t>
            </a:r>
            <a:r>
              <a:rPr kumimoji="0" lang="en-US" altLang="en-US" sz="900" b="0" i="0" u="none" strike="noStrike" cap="none" normalizeH="0" baseline="0" dirty="0">
                <a:ln>
                  <a:noFill/>
                </a:ln>
                <a:solidFill>
                  <a:srgbClr val="FF6188"/>
                </a:solidFill>
                <a:effectLst/>
                <a:latin typeface="JetBrains Mono"/>
              </a:rPr>
              <a:t>:</a:t>
            </a:r>
            <a:br>
              <a:rPr kumimoji="0" lang="en-US" altLang="en-US" sz="900" b="0" i="0" u="none" strike="noStrike" cap="none" normalizeH="0" baseline="0" dirty="0">
                <a:ln>
                  <a:noFill/>
                </a:ln>
                <a:solidFill>
                  <a:srgbClr val="FF6188"/>
                </a:solidFill>
                <a:effectLst/>
                <a:latin typeface="JetBrains Mono"/>
              </a:rPr>
            </a:b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write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'const unsigned char </a:t>
            </a:r>
            <a:r>
              <a:rPr kumimoji="0" lang="en-US" altLang="en-US" sz="900" b="0" i="0" u="none" strike="noStrike" cap="none" normalizeH="0" baseline="0" dirty="0" err="1">
                <a:ln>
                  <a:noFill/>
                </a:ln>
                <a:solidFill>
                  <a:srgbClr val="FFD866"/>
                </a:solidFill>
                <a:effectLst/>
                <a:latin typeface="JetBrains Mono"/>
              </a:rPr>
              <a:t>model_data</a:t>
            </a:r>
            <a:r>
              <a:rPr kumimoji="0" lang="en-US" altLang="en-US" sz="900" b="0" i="0" u="none" strike="noStrike" cap="none" normalizeH="0" baseline="0" dirty="0">
                <a:ln>
                  <a:noFill/>
                </a:ln>
                <a:solidFill>
                  <a:srgbClr val="FFD866"/>
                </a:solidFill>
                <a:effectLst/>
                <a:latin typeface="JetBrains Mono"/>
              </a:rPr>
              <a:t>[] = {</a:t>
            </a:r>
            <a:r>
              <a:rPr kumimoji="0" lang="en-US" altLang="en-US" sz="900" b="0" i="0" u="none" strike="noStrike" cap="none" normalizeH="0" baseline="0" dirty="0">
                <a:ln>
                  <a:noFill/>
                </a:ln>
                <a:solidFill>
                  <a:srgbClr val="78DCE8"/>
                </a:solidFill>
                <a:effectLst/>
                <a:latin typeface="JetBrains Mono"/>
              </a:rPr>
              <a:t>\n</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for </a:t>
            </a:r>
            <a:r>
              <a:rPr kumimoji="0" lang="en-US" altLang="en-US" sz="900" b="0" i="0" u="none" strike="noStrike" cap="none" normalizeH="0" baseline="0" dirty="0" err="1">
                <a:ln>
                  <a:noFill/>
                </a:ln>
                <a:solidFill>
                  <a:srgbClr val="FCFCFA"/>
                </a:solidFill>
                <a:effectLst/>
                <a:latin typeface="JetBrains Mono"/>
              </a:rPr>
              <a:t>i</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b </a:t>
            </a:r>
            <a:r>
              <a:rPr kumimoji="0" lang="en-US" altLang="en-US" sz="900" b="0" i="1" u="none" strike="noStrike" cap="none" normalizeH="0" baseline="0" dirty="0">
                <a:ln>
                  <a:noFill/>
                </a:ln>
                <a:solidFill>
                  <a:srgbClr val="FF6188"/>
                </a:solidFill>
                <a:effectLst/>
                <a:latin typeface="JetBrains Mono"/>
              </a:rPr>
              <a:t>in </a:t>
            </a:r>
            <a:r>
              <a:rPr kumimoji="0" lang="en-US" altLang="en-US" sz="900" b="0" i="1" u="none" strike="noStrike" cap="none" normalizeH="0" baseline="0" dirty="0">
                <a:ln>
                  <a:noFill/>
                </a:ln>
                <a:solidFill>
                  <a:srgbClr val="78DCE8"/>
                </a:solidFill>
                <a:effectLst/>
                <a:latin typeface="JetBrains Mono"/>
              </a:rPr>
              <a:t>enumerate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data</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6188"/>
                </a:solidFill>
                <a:effectLst/>
                <a:latin typeface="JetBrains Mono"/>
              </a:rPr>
              <a:t>:</a:t>
            </a:r>
            <a:br>
              <a:rPr kumimoji="0" lang="en-US" altLang="en-US" sz="900" b="0" i="0" u="none" strike="noStrike" cap="none" normalizeH="0" baseline="0" dirty="0">
                <a:ln>
                  <a:noFill/>
                </a:ln>
                <a:solidFill>
                  <a:srgbClr val="FF6188"/>
                </a:solidFill>
                <a:effectLst/>
                <a:latin typeface="JetBrains Mono"/>
              </a:rPr>
            </a:b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if </a:t>
            </a:r>
            <a:r>
              <a:rPr kumimoji="0" lang="en-US" altLang="en-US" sz="900" b="0" i="0" u="none" strike="noStrike" cap="none" normalizeH="0" baseline="0" dirty="0" err="1">
                <a:ln>
                  <a:noFill/>
                </a:ln>
                <a:solidFill>
                  <a:srgbClr val="FCFCFA"/>
                </a:solidFill>
                <a:effectLst/>
                <a:latin typeface="JetBrains Mono"/>
              </a:rPr>
              <a:t>i</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12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0</a:t>
            </a:r>
            <a:r>
              <a:rPr kumimoji="0" lang="en-US" altLang="en-US" sz="900" b="0" i="0" u="none" strike="noStrike" cap="none" normalizeH="0" baseline="0" dirty="0">
                <a:ln>
                  <a:noFill/>
                </a:ln>
                <a:solidFill>
                  <a:srgbClr val="FF6188"/>
                </a:solidFill>
                <a:effectLst/>
                <a:latin typeface="JetBrains Mono"/>
              </a:rPr>
              <a:t>:</a:t>
            </a:r>
            <a:br>
              <a:rPr kumimoji="0" lang="en-US" altLang="en-US" sz="900" b="0" i="0" u="none" strike="noStrike" cap="none" normalizeH="0" baseline="0" dirty="0">
                <a:ln>
                  <a:noFill/>
                </a:ln>
                <a:solidFill>
                  <a:srgbClr val="FF6188"/>
                </a:solidFill>
                <a:effectLst/>
                <a:latin typeface="JetBrains Mono"/>
              </a:rPr>
            </a:b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write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78DCE8"/>
                </a:solidFill>
                <a:effectLst/>
                <a:latin typeface="JetBrains Mono"/>
              </a:rPr>
              <a:t>\n</a:t>
            </a:r>
            <a:r>
              <a:rPr kumimoji="0" lang="en-US" altLang="en-US" sz="900" b="0" i="0" u="none" strike="noStrike" cap="none" normalizeH="0" baseline="0" dirty="0">
                <a:ln>
                  <a:noFill/>
                </a:ln>
                <a:solidFill>
                  <a:srgbClr val="FFD866"/>
                </a:solidFill>
                <a:effectLst/>
                <a:latin typeface="JetBrains Mono"/>
              </a:rPr>
              <a:t> '</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write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f' 0x</a:t>
            </a:r>
            <a:r>
              <a:rPr kumimoji="0" lang="en-US" altLang="en-US" sz="900" b="0" i="0" u="none" strike="noStrike" cap="none" normalizeH="0" baseline="0" dirty="0">
                <a:ln>
                  <a:noFill/>
                </a:ln>
                <a:solidFill>
                  <a:srgbClr val="78DCE8"/>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b</a:t>
            </a:r>
            <a:r>
              <a:rPr kumimoji="0" lang="en-US" altLang="en-US" sz="900" b="0" i="0" u="none" strike="noStrike" cap="none" normalizeH="0" baseline="0" dirty="0">
                <a:ln>
                  <a:noFill/>
                </a:ln>
                <a:solidFill>
                  <a:srgbClr val="78DCE8"/>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02x</a:t>
            </a:r>
            <a:r>
              <a:rPr kumimoji="0" lang="en-US" altLang="en-US" sz="900" b="0" i="0" u="none" strike="noStrike" cap="none" normalizeH="0" baseline="0" dirty="0">
                <a:ln>
                  <a:noFill/>
                </a:ln>
                <a:solidFill>
                  <a:srgbClr val="78DCE8"/>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write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78DCE8"/>
                </a:solidFill>
                <a:effectLst/>
                <a:latin typeface="JetBrains Mono"/>
              </a:rPr>
              <a:t>\n</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78DCE8"/>
                </a:solidFill>
                <a:effectLst/>
                <a:latin typeface="JetBrains Mono"/>
              </a:rPr>
              <a:t>\</a:t>
            </a:r>
            <a:r>
              <a:rPr kumimoji="0" lang="en-US" altLang="en-US" sz="900" b="0" i="0" u="none" strike="noStrike" cap="none" normalizeH="0" baseline="0" dirty="0" err="1">
                <a:ln>
                  <a:noFill/>
                </a:ln>
                <a:solidFill>
                  <a:srgbClr val="78DCE8"/>
                </a:solidFill>
                <a:effectLst/>
                <a:latin typeface="JetBrains Mono"/>
              </a:rPr>
              <a:t>n</a:t>
            </a:r>
            <a:r>
              <a:rPr kumimoji="0" lang="en-US" altLang="en-US" sz="900" b="0" i="0" u="none" strike="noStrike" cap="none" normalizeH="0" baseline="0" dirty="0" err="1">
                <a:ln>
                  <a:noFill/>
                </a:ln>
                <a:solidFill>
                  <a:srgbClr val="FFD866"/>
                </a:solidFill>
                <a:effectLst/>
                <a:latin typeface="JetBrains Mono"/>
              </a:rPr>
              <a:t>const</a:t>
            </a:r>
            <a:r>
              <a:rPr kumimoji="0" lang="en-US" altLang="en-US" sz="900" b="0" i="0" u="none" strike="noStrike" cap="none" normalizeH="0" baseline="0" dirty="0">
                <a:ln>
                  <a:noFill/>
                </a:ln>
                <a:solidFill>
                  <a:srgbClr val="FFD866"/>
                </a:solidFill>
                <a:effectLst/>
                <a:latin typeface="JetBrains Mono"/>
              </a:rPr>
              <a:t> int </a:t>
            </a:r>
            <a:r>
              <a:rPr kumimoji="0" lang="en-US" altLang="en-US" sz="900" b="0" i="0" u="none" strike="noStrike" cap="none" normalizeH="0" baseline="0" dirty="0" err="1">
                <a:ln>
                  <a:noFill/>
                </a:ln>
                <a:solidFill>
                  <a:srgbClr val="FFD866"/>
                </a:solidFill>
                <a:effectLst/>
                <a:latin typeface="JetBrains Mono"/>
              </a:rPr>
              <a:t>model_data_len</a:t>
            </a:r>
            <a:r>
              <a:rPr kumimoji="0" lang="en-US" altLang="en-US" sz="900" b="0" i="0" u="none" strike="noStrike" cap="none" normalizeH="0" baseline="0" dirty="0">
                <a:ln>
                  <a:noFill/>
                </a:ln>
                <a:solidFill>
                  <a:srgbClr val="FFD866"/>
                </a:solidFill>
                <a:effectLst/>
                <a:latin typeface="JetBrains Mono"/>
              </a:rPr>
              <a:t> = </a:t>
            </a:r>
            <a:r>
              <a:rPr kumimoji="0" lang="en-US" altLang="en-US" sz="900" b="0" i="0" u="none" strike="noStrike" cap="none" normalizeH="0" baseline="0" dirty="0" err="1">
                <a:ln>
                  <a:noFill/>
                </a:ln>
                <a:solidFill>
                  <a:srgbClr val="FFD866"/>
                </a:solidFill>
                <a:effectLst/>
                <a:latin typeface="JetBrains Mono"/>
              </a:rPr>
              <a:t>sizeof</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model_data</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78DCE8"/>
                </a:solidFill>
                <a:effectLst/>
                <a:latin typeface="JetBrains Mono"/>
              </a:rPr>
              <a:t>\n</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descr="A black plastic box with holes&#10;&#10;AI-generated content may be incorrect.">
            <a:extLst>
              <a:ext uri="{FF2B5EF4-FFF2-40B4-BE49-F238E27FC236}">
                <a16:creationId xmlns:a16="http://schemas.microsoft.com/office/drawing/2014/main" id="{AFF1D3C8-29BE-FA35-74A6-C6D150B18A4F}"/>
              </a:ext>
            </a:extLst>
          </p:cNvPr>
          <p:cNvPicPr>
            <a:picLocks noChangeAspect="1"/>
          </p:cNvPicPr>
          <p:nvPr/>
        </p:nvPicPr>
        <p:blipFill>
          <a:blip r:embed="rId2"/>
          <a:stretch>
            <a:fillRect/>
          </a:stretch>
        </p:blipFill>
        <p:spPr>
          <a:xfrm>
            <a:off x="7485797" y="4186450"/>
            <a:ext cx="2779595" cy="1563522"/>
          </a:xfrm>
          <a:prstGeom prst="rect">
            <a:avLst/>
          </a:prstGeom>
        </p:spPr>
      </p:pic>
      <p:pic>
        <p:nvPicPr>
          <p:cNvPr id="8" name="Picture 7" descr="A row of black boxes&#10;&#10;AI-generated content may be incorrect.">
            <a:extLst>
              <a:ext uri="{FF2B5EF4-FFF2-40B4-BE49-F238E27FC236}">
                <a16:creationId xmlns:a16="http://schemas.microsoft.com/office/drawing/2014/main" id="{2157A7ED-86E2-3FC8-565D-C198CA1E0299}"/>
              </a:ext>
            </a:extLst>
          </p:cNvPr>
          <p:cNvPicPr>
            <a:picLocks noChangeAspect="1"/>
          </p:cNvPicPr>
          <p:nvPr/>
        </p:nvPicPr>
        <p:blipFill>
          <a:blip r:embed="rId3"/>
          <a:stretch>
            <a:fillRect/>
          </a:stretch>
        </p:blipFill>
        <p:spPr>
          <a:xfrm>
            <a:off x="4706202" y="4180351"/>
            <a:ext cx="2779595" cy="1563522"/>
          </a:xfrm>
          <a:prstGeom prst="rect">
            <a:avLst/>
          </a:prstGeom>
        </p:spPr>
      </p:pic>
      <p:pic>
        <p:nvPicPr>
          <p:cNvPr id="10" name="Picture 9" descr="A black plastic box on a white surface&#10;&#10;AI-generated content may be incorrect.">
            <a:extLst>
              <a:ext uri="{FF2B5EF4-FFF2-40B4-BE49-F238E27FC236}">
                <a16:creationId xmlns:a16="http://schemas.microsoft.com/office/drawing/2014/main" id="{5B7504DD-EF70-7023-B3AB-DB16E66EF5D9}"/>
              </a:ext>
            </a:extLst>
          </p:cNvPr>
          <p:cNvPicPr>
            <a:picLocks noChangeAspect="1"/>
          </p:cNvPicPr>
          <p:nvPr/>
        </p:nvPicPr>
        <p:blipFill>
          <a:blip r:embed="rId4"/>
          <a:stretch>
            <a:fillRect/>
          </a:stretch>
        </p:blipFill>
        <p:spPr>
          <a:xfrm>
            <a:off x="1926607" y="4177022"/>
            <a:ext cx="2785512" cy="1566851"/>
          </a:xfrm>
          <a:prstGeom prst="rect">
            <a:avLst/>
          </a:prstGeom>
        </p:spPr>
      </p:pic>
    </p:spTree>
    <p:extLst>
      <p:ext uri="{BB962C8B-B14F-4D97-AF65-F5344CB8AC3E}">
        <p14:creationId xmlns:p14="http://schemas.microsoft.com/office/powerpoint/2010/main" val="23926354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0DF66-913B-02B1-D1E5-3C758D5BC050}"/>
              </a:ext>
            </a:extLst>
          </p:cNvPr>
          <p:cNvSpPr>
            <a:spLocks noGrp="1"/>
          </p:cNvSpPr>
          <p:nvPr>
            <p:ph type="title"/>
          </p:nvPr>
        </p:nvSpPr>
        <p:spPr/>
        <p:txBody>
          <a:bodyPr/>
          <a:lstStyle/>
          <a:p>
            <a:r>
              <a:rPr lang="en-US" dirty="0"/>
              <a:t>Pico Deployment and results</a:t>
            </a:r>
          </a:p>
        </p:txBody>
      </p:sp>
      <p:sp>
        <p:nvSpPr>
          <p:cNvPr id="5" name="TextBox 4">
            <a:extLst>
              <a:ext uri="{FF2B5EF4-FFF2-40B4-BE49-F238E27FC236}">
                <a16:creationId xmlns:a16="http://schemas.microsoft.com/office/drawing/2014/main" id="{F1E4E20B-81B0-4884-78A7-0C8A6676A777}"/>
              </a:ext>
            </a:extLst>
          </p:cNvPr>
          <p:cNvSpPr txBox="1"/>
          <p:nvPr/>
        </p:nvSpPr>
        <p:spPr>
          <a:xfrm>
            <a:off x="702860" y="1814875"/>
            <a:ext cx="5152030" cy="4185761"/>
          </a:xfrm>
          <a:prstGeom prst="rect">
            <a:avLst/>
          </a:prstGeom>
          <a:noFill/>
        </p:spPr>
        <p:txBody>
          <a:bodyPr wrap="square">
            <a:spAutoFit/>
          </a:bodyPr>
          <a:lstStyle/>
          <a:p>
            <a:r>
              <a:rPr lang="en-US" sz="1400" dirty="0"/>
              <a:t>Setting up TensorFlow Lite...</a:t>
            </a:r>
          </a:p>
          <a:p>
            <a:r>
              <a:rPr lang="en-US" sz="1400" dirty="0"/>
              <a:t>Tensor arena size: 160 KB</a:t>
            </a:r>
          </a:p>
          <a:p>
            <a:r>
              <a:rPr lang="en-US" sz="1400" dirty="0"/>
              <a:t>Getting model from </a:t>
            </a:r>
            <a:r>
              <a:rPr lang="en-US" sz="1400" dirty="0" err="1"/>
              <a:t>model_data</a:t>
            </a:r>
            <a:r>
              <a:rPr lang="en-US" sz="1400" dirty="0"/>
              <a:t> (790336 bytes)...</a:t>
            </a:r>
          </a:p>
          <a:p>
            <a:r>
              <a:rPr lang="en-US" sz="1400" dirty="0"/>
              <a:t>Model version: 3, Schema version: 3</a:t>
            </a:r>
          </a:p>
          <a:p>
            <a:r>
              <a:rPr lang="en-US" sz="1400" dirty="0"/>
              <a:t>Creating op resolver...</a:t>
            </a:r>
          </a:p>
          <a:p>
            <a:r>
              <a:rPr lang="en-US" sz="1400" dirty="0"/>
              <a:t>Registering operations...</a:t>
            </a:r>
          </a:p>
          <a:p>
            <a:r>
              <a:rPr lang="en-US" sz="1400" dirty="0"/>
              <a:t>Building interpreter...</a:t>
            </a:r>
          </a:p>
          <a:p>
            <a:r>
              <a:rPr lang="en-US" sz="1400" dirty="0"/>
              <a:t>Allocating tensors...</a:t>
            </a:r>
          </a:p>
          <a:p>
            <a:r>
              <a:rPr lang="en-US" sz="1400" dirty="0"/>
              <a:t>Allocation status: 0 (0 is success)</a:t>
            </a:r>
          </a:p>
          <a:p>
            <a:r>
              <a:rPr lang="en-US" sz="1400" dirty="0"/>
              <a:t>Input tensor type: 1 (kTfLiteInt8=9, kTfLiteUInt8=3, kTfLiteFloat32=1)</a:t>
            </a:r>
          </a:p>
          <a:p>
            <a:r>
              <a:rPr lang="en-US" sz="1400" dirty="0"/>
              <a:t>Output tensor type: 3 (kTfLiteInt8=9, kTfLiteUInt8=3, kTfLiteFloat32=1)</a:t>
            </a:r>
          </a:p>
          <a:p>
            <a:r>
              <a:rPr lang="en-US" sz="1400" dirty="0"/>
              <a:t>Input tensor dims: 1 x 64 x 64 x 3</a:t>
            </a:r>
          </a:p>
          <a:p>
            <a:r>
              <a:rPr lang="en-US" sz="1400" dirty="0"/>
              <a:t>Output tensor dims: 1 x 7</a:t>
            </a:r>
          </a:p>
          <a:p>
            <a:r>
              <a:rPr lang="en-US" sz="1400" dirty="0"/>
              <a:t>Input tensor details - </a:t>
            </a:r>
            <a:r>
              <a:rPr lang="en-US" sz="1400" dirty="0" err="1"/>
              <a:t>zero_point</a:t>
            </a:r>
            <a:r>
              <a:rPr lang="en-US" sz="1400" dirty="0"/>
              <a:t>: 0, scale: 0.000000</a:t>
            </a:r>
          </a:p>
          <a:p>
            <a:r>
              <a:rPr lang="en-US" sz="1400" dirty="0"/>
              <a:t>Output tensor details - </a:t>
            </a:r>
            <a:r>
              <a:rPr lang="en-US" sz="1400" dirty="0" err="1"/>
              <a:t>zero_point</a:t>
            </a:r>
            <a:r>
              <a:rPr lang="en-US" sz="1400" dirty="0"/>
              <a:t>: 0, scale: 0.003906</a:t>
            </a:r>
          </a:p>
          <a:p>
            <a:r>
              <a:rPr lang="en-US" sz="1400" dirty="0"/>
              <a:t>Arena size: 127512 bytes used, 163840 bytes available</a:t>
            </a:r>
          </a:p>
          <a:p>
            <a:r>
              <a:rPr lang="en-US" sz="1400" dirty="0"/>
              <a:t>TensorFlow Lite ready</a:t>
            </a:r>
          </a:p>
        </p:txBody>
      </p:sp>
      <p:pic>
        <p:nvPicPr>
          <p:cNvPr id="7" name="Picture 6">
            <a:extLst>
              <a:ext uri="{FF2B5EF4-FFF2-40B4-BE49-F238E27FC236}">
                <a16:creationId xmlns:a16="http://schemas.microsoft.com/office/drawing/2014/main" id="{E3676521-0C51-9790-B64F-A62C9FDDD90F}"/>
              </a:ext>
            </a:extLst>
          </p:cNvPr>
          <p:cNvPicPr>
            <a:picLocks noChangeAspect="1"/>
          </p:cNvPicPr>
          <p:nvPr/>
        </p:nvPicPr>
        <p:blipFill>
          <a:blip r:embed="rId2"/>
          <a:stretch>
            <a:fillRect/>
          </a:stretch>
        </p:blipFill>
        <p:spPr>
          <a:xfrm>
            <a:off x="7097372" y="1814876"/>
            <a:ext cx="4835322" cy="4336375"/>
          </a:xfrm>
          <a:prstGeom prst="rect">
            <a:avLst/>
          </a:prstGeom>
        </p:spPr>
      </p:pic>
    </p:spTree>
    <p:extLst>
      <p:ext uri="{BB962C8B-B14F-4D97-AF65-F5344CB8AC3E}">
        <p14:creationId xmlns:p14="http://schemas.microsoft.com/office/powerpoint/2010/main" val="29059452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951A4-FB5B-D1AD-79C4-A1EB61D45B72}"/>
              </a:ext>
            </a:extLst>
          </p:cNvPr>
          <p:cNvSpPr>
            <a:spLocks noGrp="1"/>
          </p:cNvSpPr>
          <p:nvPr>
            <p:ph type="title"/>
          </p:nvPr>
        </p:nvSpPr>
        <p:spPr/>
        <p:txBody>
          <a:bodyPr/>
          <a:lstStyle/>
          <a:p>
            <a:r>
              <a:rPr lang="en-US" dirty="0"/>
              <a:t>Conclusion</a:t>
            </a:r>
          </a:p>
        </p:txBody>
      </p:sp>
      <p:pic>
        <p:nvPicPr>
          <p:cNvPr id="5" name="Content Placeholder 4" descr="A black box with wires&#10;&#10;AI-generated content may be incorrect.">
            <a:extLst>
              <a:ext uri="{FF2B5EF4-FFF2-40B4-BE49-F238E27FC236}">
                <a16:creationId xmlns:a16="http://schemas.microsoft.com/office/drawing/2014/main" id="{DCEB0FEB-4BB6-57E7-9B4C-6BB43448CD85}"/>
              </a:ext>
            </a:extLst>
          </p:cNvPr>
          <p:cNvPicPr>
            <a:picLocks noGrp="1" noChangeAspect="1"/>
          </p:cNvPicPr>
          <p:nvPr>
            <p:ph idx="1"/>
          </p:nvPr>
        </p:nvPicPr>
        <p:blipFill>
          <a:blip r:embed="rId2"/>
          <a:stretch>
            <a:fillRect/>
          </a:stretch>
        </p:blipFill>
        <p:spPr>
          <a:xfrm>
            <a:off x="275890" y="2036692"/>
            <a:ext cx="4337053" cy="2439592"/>
          </a:xfrm>
        </p:spPr>
      </p:pic>
      <p:pic>
        <p:nvPicPr>
          <p:cNvPr id="7" name="Picture 6" descr="A black and white device with wires&#10;&#10;AI-generated content may be incorrect.">
            <a:extLst>
              <a:ext uri="{FF2B5EF4-FFF2-40B4-BE49-F238E27FC236}">
                <a16:creationId xmlns:a16="http://schemas.microsoft.com/office/drawing/2014/main" id="{31DAAEE9-9035-E181-5E74-98E942B67CC5}"/>
              </a:ext>
            </a:extLst>
          </p:cNvPr>
          <p:cNvPicPr>
            <a:picLocks noChangeAspect="1"/>
          </p:cNvPicPr>
          <p:nvPr/>
        </p:nvPicPr>
        <p:blipFill>
          <a:blip r:embed="rId3"/>
          <a:stretch>
            <a:fillRect/>
          </a:stretch>
        </p:blipFill>
        <p:spPr>
          <a:xfrm>
            <a:off x="7577913" y="2036048"/>
            <a:ext cx="4338197" cy="2440236"/>
          </a:xfrm>
          <a:prstGeom prst="rect">
            <a:avLst/>
          </a:prstGeom>
        </p:spPr>
      </p:pic>
      <p:pic>
        <p:nvPicPr>
          <p:cNvPr id="9" name="Picture 8" descr="A close-up of a computer screen&#10;&#10;AI-generated content may be incorrect.">
            <a:extLst>
              <a:ext uri="{FF2B5EF4-FFF2-40B4-BE49-F238E27FC236}">
                <a16:creationId xmlns:a16="http://schemas.microsoft.com/office/drawing/2014/main" id="{1E290000-BFD8-6D65-0BEB-493C75310C11}"/>
              </a:ext>
            </a:extLst>
          </p:cNvPr>
          <p:cNvPicPr>
            <a:picLocks noChangeAspect="1"/>
          </p:cNvPicPr>
          <p:nvPr/>
        </p:nvPicPr>
        <p:blipFill>
          <a:blip r:embed="rId4"/>
          <a:stretch>
            <a:fillRect/>
          </a:stretch>
        </p:blipFill>
        <p:spPr>
          <a:xfrm>
            <a:off x="3927474" y="3900845"/>
            <a:ext cx="4337052" cy="2439592"/>
          </a:xfrm>
          <a:prstGeom prst="rect">
            <a:avLst/>
          </a:prstGeom>
        </p:spPr>
      </p:pic>
    </p:spTree>
    <p:extLst>
      <p:ext uri="{BB962C8B-B14F-4D97-AF65-F5344CB8AC3E}">
        <p14:creationId xmlns:p14="http://schemas.microsoft.com/office/powerpoint/2010/main" val="33176147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6380A-9ADF-5489-3090-374E07F8B54B}"/>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38167819-7A95-4D6F-C98B-87F291592BA7}"/>
              </a:ext>
            </a:extLst>
          </p:cNvPr>
          <p:cNvSpPr>
            <a:spLocks noGrp="1"/>
          </p:cNvSpPr>
          <p:nvPr>
            <p:ph idx="1"/>
          </p:nvPr>
        </p:nvSpPr>
        <p:spPr/>
        <p:txBody>
          <a:bodyPr/>
          <a:lstStyle/>
          <a:p>
            <a:r>
              <a:rPr lang="en-US" dirty="0">
                <a:hlinkClick r:id="rId2"/>
              </a:rPr>
              <a:t>https://github.com/tensorflow/tflite-micro</a:t>
            </a:r>
            <a:endParaRPr lang="en-US" dirty="0"/>
          </a:p>
          <a:p>
            <a:r>
              <a:rPr lang="en-US" dirty="0">
                <a:hlinkClick r:id="rId3"/>
              </a:rPr>
              <a:t>https://github.com/raspberrypi/pico-tflmicro</a:t>
            </a:r>
            <a:endParaRPr lang="en-US" dirty="0"/>
          </a:p>
          <a:p>
            <a:r>
              <a:rPr lang="en-US" dirty="0">
                <a:hlinkClick r:id="rId4"/>
              </a:rPr>
              <a:t>https://cocodataset.org/#home</a:t>
            </a:r>
            <a:endParaRPr lang="en-US" dirty="0"/>
          </a:p>
          <a:p>
            <a:r>
              <a:rPr lang="en-US" dirty="0">
                <a:hlinkClick r:id="rId5"/>
              </a:rPr>
              <a:t>https://www.sparkfun.com/sparkfun-thing-plus-rp2040.html</a:t>
            </a:r>
            <a:endParaRPr lang="en-US" dirty="0"/>
          </a:p>
          <a:p>
            <a:r>
              <a:rPr lang="en-US" dirty="0">
                <a:hlinkClick r:id="rId6"/>
              </a:rPr>
              <a:t>https://www.sparkfun.com/arducam-5mp-plus-ov5642-mini-camera-module.html</a:t>
            </a:r>
            <a:endParaRPr lang="en-US" dirty="0"/>
          </a:p>
          <a:p>
            <a:r>
              <a:rPr lang="en-US" dirty="0">
                <a:hlinkClick r:id="rId7"/>
              </a:rPr>
              <a:t>https://www.sparkfun.com/sparkfun-qwiic-oled-display-0-91-in-128x32-lcd-24606.html</a:t>
            </a:r>
            <a:endParaRPr lang="en-US" dirty="0"/>
          </a:p>
          <a:p>
            <a:r>
              <a:rPr lang="en-US" dirty="0">
                <a:hlinkClick r:id="rId8"/>
              </a:rPr>
              <a:t>https://www.adafruit.com/product/5664</a:t>
            </a:r>
            <a:endParaRPr lang="en-US" dirty="0"/>
          </a:p>
          <a:p>
            <a:endParaRPr lang="en-US" dirty="0"/>
          </a:p>
          <a:p>
            <a:r>
              <a:rPr lang="en-US" dirty="0"/>
              <a:t>MORE REFERNCES WILL BE INCLUDED WITHIN FINAL REPORT.</a:t>
            </a:r>
          </a:p>
          <a:p>
            <a:endParaRPr lang="en-US" dirty="0"/>
          </a:p>
          <a:p>
            <a:endParaRPr lang="en-US" dirty="0"/>
          </a:p>
        </p:txBody>
      </p:sp>
    </p:spTree>
    <p:extLst>
      <p:ext uri="{BB962C8B-B14F-4D97-AF65-F5344CB8AC3E}">
        <p14:creationId xmlns:p14="http://schemas.microsoft.com/office/powerpoint/2010/main" val="4281013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E8CFB-F926-3E4A-970B-50ED7AABBB29}"/>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5C5B393F-632F-96E4-AEA3-30D4D0F8DCB3}"/>
              </a:ext>
            </a:extLst>
          </p:cNvPr>
          <p:cNvSpPr>
            <a:spLocks noGrp="1"/>
          </p:cNvSpPr>
          <p:nvPr>
            <p:ph idx="1"/>
          </p:nvPr>
        </p:nvSpPr>
        <p:spPr/>
        <p:txBody>
          <a:bodyPr/>
          <a:lstStyle/>
          <a:p>
            <a:r>
              <a:rPr lang="en-US" dirty="0"/>
              <a:t>Advances in machine learning have made it possible to implement TensorFlow models on microcontrollers, paving the way for real-time object detection and decision-making in compact, resource-constrained environments. The goal of this project is to develop a modular architecture to scale a large TensorFlow model down to TensorFlow Lite model for deployment on a </a:t>
            </a:r>
            <a:r>
              <a:rPr lang="en-US" dirty="0" err="1"/>
              <a:t>SparkFun</a:t>
            </a:r>
            <a:r>
              <a:rPr lang="en-US" dirty="0"/>
              <a:t> Thing Plus RP2040 microcontroller with an attached ARDUCAM and OLED. </a:t>
            </a:r>
          </a:p>
        </p:txBody>
      </p:sp>
    </p:spTree>
    <p:extLst>
      <p:ext uri="{BB962C8B-B14F-4D97-AF65-F5344CB8AC3E}">
        <p14:creationId xmlns:p14="http://schemas.microsoft.com/office/powerpoint/2010/main" val="3597340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AB0CB-2A1E-CAB5-A922-B6582C822C66}"/>
              </a:ext>
            </a:extLst>
          </p:cNvPr>
          <p:cNvSpPr>
            <a:spLocks noGrp="1"/>
          </p:cNvSpPr>
          <p:nvPr>
            <p:ph type="title"/>
          </p:nvPr>
        </p:nvSpPr>
        <p:spPr/>
        <p:txBody>
          <a:bodyPr/>
          <a:lstStyle/>
          <a:p>
            <a:r>
              <a:rPr lang="en-US" dirty="0"/>
              <a:t>Software Selections</a:t>
            </a:r>
          </a:p>
        </p:txBody>
      </p:sp>
      <p:sp>
        <p:nvSpPr>
          <p:cNvPr id="3" name="Content Placeholder 2">
            <a:extLst>
              <a:ext uri="{FF2B5EF4-FFF2-40B4-BE49-F238E27FC236}">
                <a16:creationId xmlns:a16="http://schemas.microsoft.com/office/drawing/2014/main" id="{24BDD6F8-7F17-6B0E-14FE-0696050C4E3F}"/>
              </a:ext>
            </a:extLst>
          </p:cNvPr>
          <p:cNvSpPr>
            <a:spLocks noGrp="1"/>
          </p:cNvSpPr>
          <p:nvPr>
            <p:ph idx="1"/>
          </p:nvPr>
        </p:nvSpPr>
        <p:spPr/>
        <p:txBody>
          <a:bodyPr>
            <a:normAutofit/>
          </a:bodyPr>
          <a:lstStyle/>
          <a:p>
            <a:pPr marL="0" indent="0">
              <a:buNone/>
            </a:pPr>
            <a:r>
              <a:rPr lang="en-US" dirty="0"/>
              <a:t>The dataset used for this project is COCO 2017, containing 118,287 images with multilabel annotations. To align with road object detection goals, only bicycle, car, motorcycle, bus, truck, traffic light, and stop sign classes were used.</a:t>
            </a:r>
          </a:p>
          <a:p>
            <a:pPr marL="0" indent="0">
              <a:buNone/>
            </a:pPr>
            <a:r>
              <a:rPr lang="en-US" dirty="0"/>
              <a:t>MobileNetV2 was selected for its efficiency and trained using a two-stage approach to optimize for these specific classes.</a:t>
            </a:r>
          </a:p>
          <a:p>
            <a:pPr marL="0" indent="0">
              <a:buNone/>
            </a:pPr>
            <a:r>
              <a:rPr lang="en-US" dirty="0"/>
              <a:t>Due to current limitations with </a:t>
            </a:r>
            <a:r>
              <a:rPr lang="en-US" dirty="0" err="1"/>
              <a:t>LiteRT</a:t>
            </a:r>
            <a:r>
              <a:rPr lang="en-US" dirty="0"/>
              <a:t> on the RP2040 platform, and with pico-</a:t>
            </a:r>
            <a:r>
              <a:rPr lang="en-US" dirty="0" err="1"/>
              <a:t>tflmicro</a:t>
            </a:r>
            <a:r>
              <a:rPr lang="en-US" dirty="0"/>
              <a:t> being the officially supported TensorFlow Lite Micro implementation for RP2040, TensorFlow was chosen over </a:t>
            </a:r>
            <a:r>
              <a:rPr lang="en-US" dirty="0" err="1"/>
              <a:t>PyTorch</a:t>
            </a:r>
            <a:r>
              <a:rPr lang="en-US" dirty="0"/>
              <a:t> to allow direct model conversion to </a:t>
            </a:r>
            <a:r>
              <a:rPr lang="en-US" dirty="0" err="1"/>
              <a:t>TFLite</a:t>
            </a:r>
            <a:r>
              <a:rPr lang="en-US" dirty="0"/>
              <a:t> and C header files for embedded deployment.</a:t>
            </a:r>
          </a:p>
        </p:txBody>
      </p:sp>
    </p:spTree>
    <p:extLst>
      <p:ext uri="{BB962C8B-B14F-4D97-AF65-F5344CB8AC3E}">
        <p14:creationId xmlns:p14="http://schemas.microsoft.com/office/powerpoint/2010/main" val="2905984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BB0F3-F897-47A4-3861-314C414E8531}"/>
              </a:ext>
            </a:extLst>
          </p:cNvPr>
          <p:cNvSpPr>
            <a:spLocks noGrp="1"/>
          </p:cNvSpPr>
          <p:nvPr>
            <p:ph type="title"/>
          </p:nvPr>
        </p:nvSpPr>
        <p:spPr/>
        <p:txBody>
          <a:bodyPr>
            <a:normAutofit/>
          </a:bodyPr>
          <a:lstStyle/>
          <a:p>
            <a:r>
              <a:rPr lang="en-US" sz="4800" dirty="0"/>
              <a:t>Hardware Selections</a:t>
            </a:r>
          </a:p>
        </p:txBody>
      </p:sp>
      <p:sp>
        <p:nvSpPr>
          <p:cNvPr id="4" name="Text Placeholder 3">
            <a:extLst>
              <a:ext uri="{FF2B5EF4-FFF2-40B4-BE49-F238E27FC236}">
                <a16:creationId xmlns:a16="http://schemas.microsoft.com/office/drawing/2014/main" id="{DBA5EB01-D268-2D67-A705-E1D9243B996E}"/>
              </a:ext>
            </a:extLst>
          </p:cNvPr>
          <p:cNvSpPr>
            <a:spLocks noGrp="1"/>
          </p:cNvSpPr>
          <p:nvPr>
            <p:ph type="body" sz="half" idx="2"/>
          </p:nvPr>
        </p:nvSpPr>
        <p:spPr/>
        <p:txBody>
          <a:bodyPr>
            <a:normAutofit/>
          </a:bodyPr>
          <a:lstStyle/>
          <a:p>
            <a:r>
              <a:rPr lang="en-US" sz="1800" dirty="0" err="1"/>
              <a:t>SparkFun</a:t>
            </a:r>
            <a:r>
              <a:rPr lang="en-US" sz="1800" dirty="0"/>
              <a:t> Thing Plus - RP2040</a:t>
            </a:r>
          </a:p>
          <a:p>
            <a:r>
              <a:rPr lang="en-US" sz="1800" dirty="0" err="1"/>
              <a:t>Arducam</a:t>
            </a:r>
            <a:r>
              <a:rPr lang="en-US" sz="1800" dirty="0"/>
              <a:t> 5MP Plus OV5642 Mini Camera Module</a:t>
            </a:r>
          </a:p>
          <a:p>
            <a:r>
              <a:rPr lang="en-US" sz="1800" dirty="0"/>
              <a:t>https://www.sparkfun.com/sparkfun-qwiic-oled-display-0-91-in-128x32-lcd-24606.html</a:t>
            </a:r>
          </a:p>
          <a:p>
            <a:r>
              <a:rPr lang="en-US" sz="1800" dirty="0"/>
              <a:t>Adafruit PCA9546 4-Channel STEMMA QT / </a:t>
            </a:r>
            <a:r>
              <a:rPr lang="en-US" sz="1800" dirty="0" err="1"/>
              <a:t>Qwiic</a:t>
            </a:r>
            <a:r>
              <a:rPr lang="en-US" sz="1800" dirty="0"/>
              <a:t> I2C Multiplexer - TCA9546A Compatible</a:t>
            </a:r>
          </a:p>
        </p:txBody>
      </p:sp>
      <p:pic>
        <p:nvPicPr>
          <p:cNvPr id="1026" name="Picture 2" descr="SparkFun Thing Plus - RP2040">
            <a:extLst>
              <a:ext uri="{FF2B5EF4-FFF2-40B4-BE49-F238E27FC236}">
                <a16:creationId xmlns:a16="http://schemas.microsoft.com/office/drawing/2014/main" id="{55E629CD-52A0-A553-D7FE-5B5E143ECE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09524" y="177275"/>
            <a:ext cx="3264249" cy="326424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rducam 5MP Plus OV5642 Mini Camera Module">
            <a:extLst>
              <a:ext uri="{FF2B5EF4-FFF2-40B4-BE49-F238E27FC236}">
                <a16:creationId xmlns:a16="http://schemas.microsoft.com/office/drawing/2014/main" id="{6342408A-CD96-4EBE-01AF-91A25E7883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70551" y="224728"/>
            <a:ext cx="3264249" cy="326424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parkFun Qwiic OLED Display (0.91 in., 128x32)">
            <a:extLst>
              <a:ext uri="{FF2B5EF4-FFF2-40B4-BE49-F238E27FC236}">
                <a16:creationId xmlns:a16="http://schemas.microsoft.com/office/drawing/2014/main" id="{3946B487-C3BF-8B4E-AE83-B23BA21EB9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53975" y="3488977"/>
            <a:ext cx="3264249" cy="326424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ngled shot of black, square 4-channel multiplexer with five tan STEMMA QT connectors.">
            <a:extLst>
              <a:ext uri="{FF2B5EF4-FFF2-40B4-BE49-F238E27FC236}">
                <a16:creationId xmlns:a16="http://schemas.microsoft.com/office/drawing/2014/main" id="{91B16078-0928-BF39-44CA-34857CD3735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70551" y="3905168"/>
            <a:ext cx="3240236" cy="24318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331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29F33-F6D7-7ABA-4776-DF2FABDB5C49}"/>
              </a:ext>
            </a:extLst>
          </p:cNvPr>
          <p:cNvSpPr>
            <a:spLocks noGrp="1"/>
          </p:cNvSpPr>
          <p:nvPr>
            <p:ph type="title"/>
          </p:nvPr>
        </p:nvSpPr>
        <p:spPr/>
        <p:txBody>
          <a:bodyPr/>
          <a:lstStyle/>
          <a:p>
            <a:r>
              <a:rPr lang="en-US" dirty="0"/>
              <a:t>Configuration</a:t>
            </a:r>
          </a:p>
        </p:txBody>
      </p:sp>
      <p:sp>
        <p:nvSpPr>
          <p:cNvPr id="4" name="Rectangle 1">
            <a:extLst>
              <a:ext uri="{FF2B5EF4-FFF2-40B4-BE49-F238E27FC236}">
                <a16:creationId xmlns:a16="http://schemas.microsoft.com/office/drawing/2014/main" id="{169E1AAF-A8BC-085D-1161-C65AAAFDCC79}"/>
              </a:ext>
            </a:extLst>
          </p:cNvPr>
          <p:cNvSpPr>
            <a:spLocks noGrp="1" noChangeArrowheads="1"/>
          </p:cNvSpPr>
          <p:nvPr>
            <p:ph idx="1"/>
          </p:nvPr>
        </p:nvSpPr>
        <p:spPr bwMode="auto">
          <a:prstGeom prst="rect">
            <a:avLst/>
          </a:prstGeom>
          <a:solidFill>
            <a:srgbClr val="2D2A2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a:ln>
                  <a:noFill/>
                </a:ln>
                <a:solidFill>
                  <a:srgbClr val="727072"/>
                </a:solidFill>
                <a:effectLst/>
                <a:latin typeface="JetBrains Mono"/>
              </a:rPr>
              <a:t># ─── CONFIGURATION ───────────────────────────────────────────────────────────</a:t>
            </a:r>
            <a:br>
              <a:rPr kumimoji="0" lang="en-US" altLang="en-US" sz="900" b="0" i="1" u="none" strike="noStrike" cap="none" normalizeH="0" baseline="0">
                <a:ln>
                  <a:noFill/>
                </a:ln>
                <a:solidFill>
                  <a:srgbClr val="727072"/>
                </a:solidFill>
                <a:effectLst/>
                <a:latin typeface="JetBrains Mono"/>
              </a:rPr>
            </a:br>
            <a:r>
              <a:rPr kumimoji="0" lang="en-US" altLang="en-US" sz="900" b="0" i="0" u="none" strike="noStrike" cap="none" normalizeH="0" baseline="0">
                <a:ln>
                  <a:noFill/>
                </a:ln>
                <a:solidFill>
                  <a:srgbClr val="FCFCFA"/>
                </a:solidFill>
                <a:effectLst/>
                <a:latin typeface="JetBrains Mono"/>
              </a:rPr>
              <a:t>BATCH_SIZE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AB9DF2"/>
                </a:solidFill>
                <a:effectLst/>
                <a:latin typeface="JetBrains Mono"/>
              </a:rPr>
              <a:t>32</a:t>
            </a:r>
            <a:br>
              <a:rPr kumimoji="0" lang="en-US" altLang="en-US" sz="900" b="0" i="0" u="none" strike="noStrike" cap="none" normalizeH="0" baseline="0">
                <a:ln>
                  <a:noFill/>
                </a:ln>
                <a:solidFill>
                  <a:srgbClr val="AB9DF2"/>
                </a:solidFill>
                <a:effectLst/>
                <a:latin typeface="JetBrains Mono"/>
              </a:rPr>
            </a:br>
            <a:r>
              <a:rPr kumimoji="0" lang="en-US" altLang="en-US" sz="900" b="0" i="0" u="none" strike="noStrike" cap="none" normalizeH="0" baseline="0">
                <a:ln>
                  <a:noFill/>
                </a:ln>
                <a:solidFill>
                  <a:srgbClr val="FCFCFA"/>
                </a:solidFill>
                <a:effectLst/>
                <a:latin typeface="JetBrains Mono"/>
              </a:rPr>
              <a:t>FROZEN_EPOCHS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AB9DF2"/>
                </a:solidFill>
                <a:effectLst/>
                <a:latin typeface="JetBrains Mono"/>
              </a:rPr>
              <a:t>10</a:t>
            </a:r>
            <a:br>
              <a:rPr kumimoji="0" lang="en-US" altLang="en-US" sz="900" b="0" i="0" u="none" strike="noStrike" cap="none" normalizeH="0" baseline="0">
                <a:ln>
                  <a:noFill/>
                </a:ln>
                <a:solidFill>
                  <a:srgbClr val="AB9DF2"/>
                </a:solidFill>
                <a:effectLst/>
                <a:latin typeface="JetBrains Mono"/>
              </a:rPr>
            </a:br>
            <a:r>
              <a:rPr kumimoji="0" lang="en-US" altLang="en-US" sz="900" b="0" i="0" u="none" strike="noStrike" cap="none" normalizeH="0" baseline="0">
                <a:ln>
                  <a:noFill/>
                </a:ln>
                <a:solidFill>
                  <a:srgbClr val="FCFCFA"/>
                </a:solidFill>
                <a:effectLst/>
                <a:latin typeface="JetBrains Mono"/>
              </a:rPr>
              <a:t>FINE_TUNE_EPOCHS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AB9DF2"/>
                </a:solidFill>
                <a:effectLst/>
                <a:latin typeface="JetBrains Mono"/>
              </a:rPr>
              <a:t>30</a:t>
            </a:r>
            <a:br>
              <a:rPr kumimoji="0" lang="en-US" altLang="en-US" sz="900" b="0" i="0" u="none" strike="noStrike" cap="none" normalizeH="0" baseline="0">
                <a:ln>
                  <a:noFill/>
                </a:ln>
                <a:solidFill>
                  <a:srgbClr val="AB9DF2"/>
                </a:solidFill>
                <a:effectLst/>
                <a:latin typeface="JetBrains Mono"/>
              </a:rPr>
            </a:br>
            <a:r>
              <a:rPr kumimoji="0" lang="en-US" altLang="en-US" sz="900" b="0" i="0" u="none" strike="noStrike" cap="none" normalizeH="0" baseline="0">
                <a:ln>
                  <a:noFill/>
                </a:ln>
                <a:solidFill>
                  <a:srgbClr val="FCFCFA"/>
                </a:solidFill>
                <a:effectLst/>
                <a:latin typeface="JetBrains Mono"/>
              </a:rPr>
              <a:t>INITIAL_LR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AB9DF2"/>
                </a:solidFill>
                <a:effectLst/>
                <a:latin typeface="JetBrains Mono"/>
              </a:rPr>
              <a:t>1e-3</a:t>
            </a:r>
            <a:br>
              <a:rPr kumimoji="0" lang="en-US" altLang="en-US" sz="900" b="0" i="0" u="none" strike="noStrike" cap="none" normalizeH="0" baseline="0">
                <a:ln>
                  <a:noFill/>
                </a:ln>
                <a:solidFill>
                  <a:srgbClr val="AB9DF2"/>
                </a:solidFill>
                <a:effectLst/>
                <a:latin typeface="JetBrains Mono"/>
              </a:rPr>
            </a:br>
            <a:r>
              <a:rPr kumimoji="0" lang="en-US" altLang="en-US" sz="900" b="0" i="0" u="none" strike="noStrike" cap="none" normalizeH="0" baseline="0">
                <a:ln>
                  <a:noFill/>
                </a:ln>
                <a:solidFill>
                  <a:srgbClr val="FCFCFA"/>
                </a:solidFill>
                <a:effectLst/>
                <a:latin typeface="JetBrains Mono"/>
              </a:rPr>
              <a:t>IMG_HEIGHT</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FCFCFA"/>
                </a:solidFill>
                <a:effectLst/>
                <a:latin typeface="JetBrains Mono"/>
              </a:rPr>
              <a:t>IMG_WIDTH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AB9DF2"/>
                </a:solidFill>
                <a:effectLst/>
                <a:latin typeface="JetBrains Mono"/>
              </a:rPr>
              <a:t>64</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AB9DF2"/>
                </a:solidFill>
                <a:effectLst/>
                <a:latin typeface="JetBrains Mono"/>
              </a:rPr>
              <a:t>64</a:t>
            </a:r>
            <a:br>
              <a:rPr kumimoji="0" lang="en-US" altLang="en-US" sz="900" b="0" i="0" u="none" strike="noStrike" cap="none" normalizeH="0" baseline="0">
                <a:ln>
                  <a:noFill/>
                </a:ln>
                <a:solidFill>
                  <a:srgbClr val="AB9DF2"/>
                </a:solidFill>
                <a:effectLst/>
                <a:latin typeface="JetBrains Mono"/>
              </a:rPr>
            </a:br>
            <a:r>
              <a:rPr kumimoji="0" lang="en-US" altLang="en-US" sz="900" b="0" i="0" u="none" strike="noStrike" cap="none" normalizeH="0" baseline="0">
                <a:ln>
                  <a:noFill/>
                </a:ln>
                <a:solidFill>
                  <a:srgbClr val="FCFCFA"/>
                </a:solidFill>
                <a:effectLst/>
                <a:latin typeface="JetBrains Mono"/>
              </a:rPr>
              <a:t>IMG_SIZE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FCFCFA"/>
                </a:solidFill>
                <a:effectLst/>
                <a:latin typeface="JetBrains Mono"/>
              </a:rPr>
              <a:t>IMG_HEIGHT</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FCFCFA"/>
                </a:solidFill>
                <a:effectLst/>
                <a:latin typeface="JetBrains Mono"/>
              </a:rPr>
              <a:t>IMG_WIDTH</a:t>
            </a:r>
            <a:r>
              <a:rPr kumimoji="0" lang="en-US" altLang="en-US" sz="900" b="0" i="0" u="none" strike="noStrike" cap="none" normalizeH="0" baseline="0">
                <a:ln>
                  <a:noFill/>
                </a:ln>
                <a:solidFill>
                  <a:srgbClr val="939293"/>
                </a:solidFill>
                <a:effectLst/>
                <a:latin typeface="JetBrains Mono"/>
              </a:rPr>
              <a:t>)</a:t>
            </a:r>
            <a:br>
              <a:rPr kumimoji="0" lang="en-US" altLang="en-US" sz="900" b="0" i="0" u="none" strike="noStrike" cap="none" normalizeH="0" baseline="0">
                <a:ln>
                  <a:noFill/>
                </a:ln>
                <a:solidFill>
                  <a:srgbClr val="939293"/>
                </a:solidFill>
                <a:effectLst/>
                <a:latin typeface="JetBrains Mono"/>
              </a:rPr>
            </a:br>
            <a:r>
              <a:rPr kumimoji="0" lang="en-US" altLang="en-US" sz="900" b="0" i="0" u="none" strike="noStrike" cap="none" normalizeH="0" baseline="0">
                <a:ln>
                  <a:noFill/>
                </a:ln>
                <a:solidFill>
                  <a:srgbClr val="FCFCFA"/>
                </a:solidFill>
                <a:effectLst/>
                <a:latin typeface="JetBrains Mono"/>
              </a:rPr>
              <a:t>SEED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AB9DF2"/>
                </a:solidFill>
                <a:effectLst/>
                <a:latin typeface="JetBrains Mono"/>
              </a:rPr>
              <a:t>42</a:t>
            </a:r>
            <a:br>
              <a:rPr kumimoji="0" lang="en-US" altLang="en-US" sz="900" b="0" i="0" u="none" strike="noStrike" cap="none" normalizeH="0" baseline="0">
                <a:ln>
                  <a:noFill/>
                </a:ln>
                <a:solidFill>
                  <a:srgbClr val="AB9DF2"/>
                </a:solidFill>
                <a:effectLst/>
                <a:latin typeface="JetBrains Mono"/>
              </a:rPr>
            </a:br>
            <a:r>
              <a:rPr kumimoji="0" lang="en-US" altLang="en-US" sz="900" b="0" i="0" u="none" strike="noStrike" cap="none" normalizeH="0" baseline="0">
                <a:ln>
                  <a:noFill/>
                </a:ln>
                <a:solidFill>
                  <a:srgbClr val="FCFCFA"/>
                </a:solidFill>
                <a:effectLst/>
                <a:latin typeface="JetBrains Mono"/>
              </a:rPr>
              <a:t>NICKNAME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FFD866"/>
                </a:solidFill>
                <a:effectLst/>
                <a:latin typeface="JetBrains Mono"/>
              </a:rPr>
              <a:t>'RoadLiteMobileNetV2'</a:t>
            </a:r>
            <a:br>
              <a:rPr kumimoji="0" lang="en-US" altLang="en-US" sz="900" b="0" i="0" u="none" strike="noStrike" cap="none" normalizeH="0" baseline="0">
                <a:ln>
                  <a:noFill/>
                </a:ln>
                <a:solidFill>
                  <a:srgbClr val="FFD866"/>
                </a:solidFill>
                <a:effectLst/>
                <a:latin typeface="JetBrains Mono"/>
              </a:rPr>
            </a:br>
            <a:r>
              <a:rPr kumimoji="0" lang="en-US" altLang="en-US" sz="900" b="0" i="0" u="none" strike="noStrike" cap="none" normalizeH="0" baseline="0">
                <a:ln>
                  <a:noFill/>
                </a:ln>
                <a:solidFill>
                  <a:srgbClr val="FCFCFA"/>
                </a:solidFill>
                <a:effectLst/>
                <a:latin typeface="JetBrains Mono"/>
              </a:rPr>
              <a:t>EXPORT_DIR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FFD866"/>
                </a:solidFill>
                <a:effectLst/>
                <a:latin typeface="JetBrains Mono"/>
              </a:rPr>
              <a:t>'./export'</a:t>
            </a:r>
            <a:br>
              <a:rPr kumimoji="0" lang="en-US" altLang="en-US" sz="900" b="0" i="0" u="none" strike="noStrike" cap="none" normalizeH="0" baseline="0">
                <a:ln>
                  <a:noFill/>
                </a:ln>
                <a:solidFill>
                  <a:srgbClr val="FFD866"/>
                </a:solidFill>
                <a:effectLst/>
                <a:latin typeface="JetBrains Mono"/>
              </a:rPr>
            </a:br>
            <a:r>
              <a:rPr kumimoji="0" lang="en-US" altLang="en-US" sz="900" b="0" i="0" u="none" strike="noStrike" cap="none" normalizeH="0" baseline="0">
                <a:ln>
                  <a:noFill/>
                </a:ln>
                <a:solidFill>
                  <a:srgbClr val="FCFCFA"/>
                </a:solidFill>
                <a:effectLst/>
                <a:latin typeface="JetBrains Mono"/>
              </a:rPr>
              <a:t>DATA_DIR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FFD866"/>
                </a:solidFill>
                <a:effectLst/>
                <a:latin typeface="JetBrains Mono"/>
              </a:rPr>
              <a:t>'./Data'</a:t>
            </a:r>
            <a:br>
              <a:rPr kumimoji="0" lang="en-US" altLang="en-US" sz="900" b="0" i="0" u="none" strike="noStrike" cap="none" normalizeH="0" baseline="0">
                <a:ln>
                  <a:noFill/>
                </a:ln>
                <a:solidFill>
                  <a:srgbClr val="FFD866"/>
                </a:solidFill>
                <a:effectLst/>
                <a:latin typeface="JetBrains Mono"/>
              </a:rPr>
            </a:br>
            <a:r>
              <a:rPr kumimoji="0" lang="en-US" altLang="en-US" sz="900" b="0" i="0" u="none" strike="noStrike" cap="none" normalizeH="0" baseline="0">
                <a:ln>
                  <a:noFill/>
                </a:ln>
                <a:solidFill>
                  <a:srgbClr val="FCFCFA"/>
                </a:solidFill>
                <a:effectLst/>
                <a:latin typeface="JetBrains Mono"/>
              </a:rPr>
              <a:t>EXCEL_DIR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FFD866"/>
                </a:solidFill>
                <a:effectLst/>
                <a:latin typeface="JetBrains Mono"/>
              </a:rPr>
              <a:t>'./excel'</a:t>
            </a:r>
            <a:br>
              <a:rPr kumimoji="0" lang="en-US" altLang="en-US" sz="900" b="0" i="0" u="none" strike="noStrike" cap="none" normalizeH="0" baseline="0">
                <a:ln>
                  <a:noFill/>
                </a:ln>
                <a:solidFill>
                  <a:srgbClr val="FFD866"/>
                </a:solidFill>
                <a:effectLst/>
                <a:latin typeface="JetBrains Mono"/>
              </a:rPr>
            </a:br>
            <a:r>
              <a:rPr kumimoji="0" lang="en-US" altLang="en-US" sz="900" b="0" i="0" u="none" strike="noStrike" cap="none" normalizeH="0" baseline="0">
                <a:ln>
                  <a:noFill/>
                </a:ln>
                <a:solidFill>
                  <a:srgbClr val="FCFCFA"/>
                </a:solidFill>
                <a:effectLst/>
                <a:latin typeface="JetBrains Mono"/>
              </a:rPr>
              <a:t>PREDICTION_DIR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FFD866"/>
                </a:solidFill>
                <a:effectLst/>
                <a:latin typeface="JetBrains Mono"/>
              </a:rPr>
              <a:t>'./predictions'</a:t>
            </a:r>
            <a:br>
              <a:rPr kumimoji="0" lang="en-US" altLang="en-US" sz="900" b="0" i="0" u="none" strike="noStrike" cap="none" normalizeH="0" baseline="0">
                <a:ln>
                  <a:noFill/>
                </a:ln>
                <a:solidFill>
                  <a:srgbClr val="FFD866"/>
                </a:solidFill>
                <a:effectLst/>
                <a:latin typeface="JetBrains Mono"/>
              </a:rPr>
            </a:br>
            <a:br>
              <a:rPr kumimoji="0" lang="en-US" altLang="en-US" sz="900" b="0" i="0" u="none" strike="noStrike" cap="none" normalizeH="0" baseline="0">
                <a:ln>
                  <a:noFill/>
                </a:ln>
                <a:solidFill>
                  <a:srgbClr val="FFD866"/>
                </a:solidFill>
                <a:effectLst/>
                <a:latin typeface="JetBrains Mono"/>
              </a:rPr>
            </a:br>
            <a:r>
              <a:rPr kumimoji="0" lang="en-US" altLang="en-US" sz="900" b="0" i="1" u="none" strike="noStrike" cap="none" normalizeH="0" baseline="0">
                <a:ln>
                  <a:noFill/>
                </a:ln>
                <a:solidFill>
                  <a:srgbClr val="727072"/>
                </a:solidFill>
                <a:effectLst/>
                <a:latin typeface="JetBrains Mono"/>
              </a:rPr>
              <a:t># Set seeds for reproducibility</a:t>
            </a:r>
            <a:br>
              <a:rPr kumimoji="0" lang="en-US" altLang="en-US" sz="900" b="0" i="1" u="none" strike="noStrike" cap="none" normalizeH="0" baseline="0">
                <a:ln>
                  <a:noFill/>
                </a:ln>
                <a:solidFill>
                  <a:srgbClr val="727072"/>
                </a:solidFill>
                <a:effectLst/>
                <a:latin typeface="JetBrains Mono"/>
              </a:rPr>
            </a:br>
            <a:r>
              <a:rPr kumimoji="0" lang="en-US" altLang="en-US" sz="900" b="0" i="0" u="none" strike="noStrike" cap="none" normalizeH="0" baseline="0">
                <a:ln>
                  <a:noFill/>
                </a:ln>
                <a:solidFill>
                  <a:srgbClr val="FCFCFA"/>
                </a:solidFill>
                <a:effectLst/>
                <a:latin typeface="JetBrains Mono"/>
              </a:rPr>
              <a:t>random</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A9DC76"/>
                </a:solidFill>
                <a:effectLst/>
                <a:latin typeface="JetBrains Mono"/>
              </a:rPr>
              <a:t>seed</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FCFCFA"/>
                </a:solidFill>
                <a:effectLst/>
                <a:latin typeface="JetBrains Mono"/>
              </a:rPr>
              <a:t>SEED</a:t>
            </a:r>
            <a:r>
              <a:rPr kumimoji="0" lang="en-US" altLang="en-US" sz="900" b="0" i="0" u="none" strike="noStrike" cap="none" normalizeH="0" baseline="0">
                <a:ln>
                  <a:noFill/>
                </a:ln>
                <a:solidFill>
                  <a:srgbClr val="939293"/>
                </a:solidFill>
                <a:effectLst/>
                <a:latin typeface="JetBrains Mono"/>
              </a:rPr>
              <a:t>)</a:t>
            </a:r>
            <a:br>
              <a:rPr kumimoji="0" lang="en-US" altLang="en-US" sz="900" b="0" i="0" u="none" strike="noStrike" cap="none" normalizeH="0" baseline="0">
                <a:ln>
                  <a:noFill/>
                </a:ln>
                <a:solidFill>
                  <a:srgbClr val="939293"/>
                </a:solidFill>
                <a:effectLst/>
                <a:latin typeface="JetBrains Mono"/>
              </a:rPr>
            </a:br>
            <a:r>
              <a:rPr kumimoji="0" lang="en-US" altLang="en-US" sz="900" b="0" i="0" u="none" strike="noStrike" cap="none" normalizeH="0" baseline="0">
                <a:ln>
                  <a:noFill/>
                </a:ln>
                <a:solidFill>
                  <a:srgbClr val="FCFCFA"/>
                </a:solidFill>
                <a:effectLst/>
                <a:latin typeface="JetBrains Mono"/>
              </a:rPr>
              <a:t>np</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FCFCFA"/>
                </a:solidFill>
                <a:effectLst/>
                <a:latin typeface="JetBrains Mono"/>
              </a:rPr>
              <a:t>random</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A9DC76"/>
                </a:solidFill>
                <a:effectLst/>
                <a:latin typeface="JetBrains Mono"/>
              </a:rPr>
              <a:t>seed</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FCFCFA"/>
                </a:solidFill>
                <a:effectLst/>
                <a:latin typeface="JetBrains Mono"/>
              </a:rPr>
              <a:t>SEED</a:t>
            </a:r>
            <a:r>
              <a:rPr kumimoji="0" lang="en-US" altLang="en-US" sz="900" b="0" i="0" u="none" strike="noStrike" cap="none" normalizeH="0" baseline="0">
                <a:ln>
                  <a:noFill/>
                </a:ln>
                <a:solidFill>
                  <a:srgbClr val="939293"/>
                </a:solidFill>
                <a:effectLst/>
                <a:latin typeface="JetBrains Mono"/>
              </a:rPr>
              <a:t>)</a:t>
            </a:r>
            <a:br>
              <a:rPr kumimoji="0" lang="en-US" altLang="en-US" sz="900" b="0" i="0" u="none" strike="noStrike" cap="none" normalizeH="0" baseline="0">
                <a:ln>
                  <a:noFill/>
                </a:ln>
                <a:solidFill>
                  <a:srgbClr val="939293"/>
                </a:solidFill>
                <a:effectLst/>
                <a:latin typeface="JetBrains Mono"/>
              </a:rPr>
            </a:br>
            <a:r>
              <a:rPr kumimoji="0" lang="en-US" altLang="en-US" sz="900" b="0" i="0" u="none" strike="noStrike" cap="none" normalizeH="0" baseline="0">
                <a:ln>
                  <a:noFill/>
                </a:ln>
                <a:solidFill>
                  <a:srgbClr val="FCFCFA"/>
                </a:solidFill>
                <a:effectLst/>
                <a:latin typeface="JetBrains Mono"/>
              </a:rPr>
              <a:t>tf</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FCFCFA"/>
                </a:solidFill>
                <a:effectLst/>
                <a:latin typeface="JetBrains Mono"/>
              </a:rPr>
              <a:t>random</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A9DC76"/>
                </a:solidFill>
                <a:effectLst/>
                <a:latin typeface="JetBrains Mono"/>
              </a:rPr>
              <a:t>set_seed</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FCFCFA"/>
                </a:solidFill>
                <a:effectLst/>
                <a:latin typeface="JetBrains Mono"/>
              </a:rPr>
              <a:t>SEED</a:t>
            </a:r>
            <a:r>
              <a:rPr kumimoji="0" lang="en-US" altLang="en-US" sz="900" b="0" i="0" u="none" strike="noStrike" cap="none" normalizeH="0" baseline="0">
                <a:ln>
                  <a:noFill/>
                </a:ln>
                <a:solidFill>
                  <a:srgbClr val="939293"/>
                </a:solidFill>
                <a:effectLst/>
                <a:latin typeface="JetBrains Mono"/>
              </a:rPr>
              <a:t>)</a:t>
            </a:r>
            <a:br>
              <a:rPr kumimoji="0" lang="en-US" altLang="en-US" sz="900" b="0" i="0" u="none" strike="noStrike" cap="none" normalizeH="0" baseline="0">
                <a:ln>
                  <a:noFill/>
                </a:ln>
                <a:solidFill>
                  <a:srgbClr val="939293"/>
                </a:solidFill>
                <a:effectLst/>
                <a:latin typeface="JetBrains Mono"/>
              </a:rPr>
            </a:br>
            <a:br>
              <a:rPr kumimoji="0" lang="en-US" altLang="en-US" sz="900" b="0" i="0" u="none" strike="noStrike" cap="none" normalizeH="0" baseline="0">
                <a:ln>
                  <a:noFill/>
                </a:ln>
                <a:solidFill>
                  <a:srgbClr val="939293"/>
                </a:solidFill>
                <a:effectLst/>
                <a:latin typeface="JetBrains Mono"/>
              </a:rPr>
            </a:br>
            <a:r>
              <a:rPr kumimoji="0" lang="en-US" altLang="en-US" sz="900" b="0" i="1" u="none" strike="noStrike" cap="none" normalizeH="0" baseline="0">
                <a:ln>
                  <a:noFill/>
                </a:ln>
                <a:solidFill>
                  <a:srgbClr val="727072"/>
                </a:solidFill>
                <a:effectLst/>
                <a:latin typeface="JetBrains Mono"/>
              </a:rPr>
              <a:t># Road object classes to detect</a:t>
            </a:r>
            <a:br>
              <a:rPr kumimoji="0" lang="en-US" altLang="en-US" sz="900" b="0" i="1" u="none" strike="noStrike" cap="none" normalizeH="0" baseline="0">
                <a:ln>
                  <a:noFill/>
                </a:ln>
                <a:solidFill>
                  <a:srgbClr val="727072"/>
                </a:solidFill>
                <a:effectLst/>
                <a:latin typeface="JetBrains Mono"/>
              </a:rPr>
            </a:br>
            <a:r>
              <a:rPr kumimoji="0" lang="en-US" altLang="en-US" sz="900" b="0" i="0" u="none" strike="noStrike" cap="none" normalizeH="0" baseline="0">
                <a:ln>
                  <a:noFill/>
                </a:ln>
                <a:solidFill>
                  <a:srgbClr val="FCFCFA"/>
                </a:solidFill>
                <a:effectLst/>
                <a:latin typeface="JetBrains Mono"/>
              </a:rPr>
              <a:t>ROAD_CLASSES </a:t>
            </a: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FFD866"/>
                </a:solidFill>
                <a:effectLst/>
                <a:latin typeface="JetBrains Mono"/>
              </a:rPr>
              <a:t>'bicycle'</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FFD866"/>
                </a:solidFill>
                <a:effectLst/>
                <a:latin typeface="JetBrains Mono"/>
              </a:rPr>
              <a:t>'car'</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FFD866"/>
                </a:solidFill>
                <a:effectLst/>
                <a:latin typeface="JetBrains Mono"/>
              </a:rPr>
              <a:t>'motorcycle'</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FFD866"/>
                </a:solidFill>
                <a:effectLst/>
                <a:latin typeface="JetBrains Mono"/>
              </a:rPr>
              <a:t>'bus'</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FFD866"/>
                </a:solidFill>
                <a:effectLst/>
                <a:latin typeface="JetBrains Mono"/>
              </a:rPr>
              <a:t>'truck'</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FFD866"/>
                </a:solidFill>
                <a:effectLst/>
                <a:latin typeface="JetBrains Mono"/>
              </a:rPr>
              <a:t>'traffic light'</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FFD866"/>
                </a:solidFill>
                <a:effectLst/>
                <a:latin typeface="JetBrains Mono"/>
              </a:rPr>
              <a:t>'stop sign'</a:t>
            </a:r>
            <a:r>
              <a:rPr kumimoji="0" lang="en-US" altLang="en-US" sz="900" b="0" i="0" u="none" strike="noStrike" cap="none" normalizeH="0" baseline="0">
                <a:ln>
                  <a:noFill/>
                </a:ln>
                <a:solidFill>
                  <a:srgbClr val="939293"/>
                </a:solidFill>
                <a:effectLst/>
                <a:latin typeface="JetBrains Mono"/>
              </a:rPr>
              <a:t>]</a:t>
            </a:r>
            <a:br>
              <a:rPr kumimoji="0" lang="en-US" altLang="en-US" sz="900" b="0" i="0" u="none" strike="noStrike" cap="none" normalizeH="0" baseline="0">
                <a:ln>
                  <a:noFill/>
                </a:ln>
                <a:solidFill>
                  <a:srgbClr val="939293"/>
                </a:solidFill>
                <a:effectLst/>
                <a:latin typeface="JetBrains Mono"/>
              </a:rPr>
            </a:br>
            <a:r>
              <a:rPr kumimoji="0" lang="en-US" altLang="en-US" sz="900" b="0" i="0" u="none" strike="noStrike" cap="none" normalizeH="0" baseline="0">
                <a:ln>
                  <a:noFill/>
                </a:ln>
                <a:solidFill>
                  <a:srgbClr val="FCFCFA"/>
                </a:solidFill>
                <a:effectLst/>
                <a:latin typeface="JetBrains Mono"/>
              </a:rPr>
              <a:t>NUM_CLASSES </a:t>
            </a:r>
            <a:r>
              <a:rPr kumimoji="0" lang="en-US" altLang="en-US" sz="900" b="0" i="0" u="none" strike="noStrike" cap="none" normalizeH="0" baseline="0">
                <a:ln>
                  <a:noFill/>
                </a:ln>
                <a:solidFill>
                  <a:srgbClr val="FF6188"/>
                </a:solidFill>
                <a:effectLst/>
                <a:latin typeface="JetBrains Mono"/>
              </a:rPr>
              <a:t>= </a:t>
            </a:r>
            <a:r>
              <a:rPr kumimoji="0" lang="en-US" altLang="en-US" sz="900" b="0" i="1" u="none" strike="noStrike" cap="none" normalizeH="0" baseline="0">
                <a:ln>
                  <a:noFill/>
                </a:ln>
                <a:solidFill>
                  <a:srgbClr val="78DCE8"/>
                </a:solidFill>
                <a:effectLst/>
                <a:latin typeface="JetBrains Mono"/>
              </a:rPr>
              <a:t>len</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FCFCFA"/>
                </a:solidFill>
                <a:effectLst/>
                <a:latin typeface="JetBrains Mono"/>
              </a:rPr>
              <a:t>ROAD_CLASSES</a:t>
            </a:r>
            <a:r>
              <a:rPr kumimoji="0" lang="en-US" altLang="en-US" sz="900" b="0" i="0" u="none" strike="noStrike" cap="none" normalizeH="0" baseline="0">
                <a:ln>
                  <a:noFill/>
                </a:ln>
                <a:solidFill>
                  <a:srgbClr val="939293"/>
                </a:solidFill>
                <a:effectLst/>
                <a:latin typeface="JetBrains Mono"/>
              </a:rPr>
              <a:t>)</a:t>
            </a:r>
            <a:br>
              <a:rPr kumimoji="0" lang="en-US" altLang="en-US" sz="900" b="0" i="0" u="none" strike="noStrike" cap="none" normalizeH="0" baseline="0">
                <a:ln>
                  <a:noFill/>
                </a:ln>
                <a:solidFill>
                  <a:srgbClr val="939293"/>
                </a:solidFill>
                <a:effectLst/>
                <a:latin typeface="JetBrains Mono"/>
              </a:rPr>
            </a:br>
            <a:br>
              <a:rPr kumimoji="0" lang="en-US" altLang="en-US" sz="900" b="0" i="0" u="none" strike="noStrike" cap="none" normalizeH="0" baseline="0">
                <a:ln>
                  <a:noFill/>
                </a:ln>
                <a:solidFill>
                  <a:srgbClr val="939293"/>
                </a:solidFill>
                <a:effectLst/>
                <a:latin typeface="JetBrains Mono"/>
              </a:rPr>
            </a:br>
            <a:r>
              <a:rPr kumimoji="0" lang="en-US" altLang="en-US" sz="900" b="0" i="1" u="none" strike="noStrike" cap="none" normalizeH="0" baseline="0">
                <a:ln>
                  <a:noFill/>
                </a:ln>
                <a:solidFill>
                  <a:srgbClr val="727072"/>
                </a:solidFill>
                <a:effectLst/>
                <a:latin typeface="JetBrains Mono"/>
              </a:rPr>
              <a:t># Create necessary directories</a:t>
            </a:r>
            <a:br>
              <a:rPr kumimoji="0" lang="en-US" altLang="en-US" sz="900" b="0" i="1" u="none" strike="noStrike" cap="none" normalizeH="0" baseline="0">
                <a:ln>
                  <a:noFill/>
                </a:ln>
                <a:solidFill>
                  <a:srgbClr val="727072"/>
                </a:solidFill>
                <a:effectLst/>
                <a:latin typeface="JetBrains Mono"/>
              </a:rPr>
            </a:br>
            <a:r>
              <a:rPr kumimoji="0" lang="en-US" altLang="en-US" sz="900" b="0" i="1" u="none" strike="noStrike" cap="none" normalizeH="0" baseline="0">
                <a:ln>
                  <a:noFill/>
                </a:ln>
                <a:solidFill>
                  <a:srgbClr val="FF6188"/>
                </a:solidFill>
                <a:effectLst/>
                <a:latin typeface="JetBrains Mono"/>
              </a:rPr>
              <a:t>for </a:t>
            </a:r>
            <a:r>
              <a:rPr kumimoji="0" lang="en-US" altLang="en-US" sz="900" b="0" i="0" u="none" strike="noStrike" cap="none" normalizeH="0" baseline="0">
                <a:ln>
                  <a:noFill/>
                </a:ln>
                <a:solidFill>
                  <a:srgbClr val="FCFCFA"/>
                </a:solidFill>
                <a:effectLst/>
                <a:latin typeface="JetBrains Mono"/>
              </a:rPr>
              <a:t>directory </a:t>
            </a:r>
            <a:r>
              <a:rPr kumimoji="0" lang="en-US" altLang="en-US" sz="900" b="0" i="1" u="none" strike="noStrike" cap="none" normalizeH="0" baseline="0">
                <a:ln>
                  <a:noFill/>
                </a:ln>
                <a:solidFill>
                  <a:srgbClr val="FF6188"/>
                </a:solidFill>
                <a:effectLst/>
                <a:latin typeface="JetBrains Mono"/>
              </a:rPr>
              <a:t>in </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FCFCFA"/>
                </a:solidFill>
                <a:effectLst/>
                <a:latin typeface="JetBrains Mono"/>
              </a:rPr>
              <a:t>EXPORT_DIR</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FCFCFA"/>
                </a:solidFill>
                <a:effectLst/>
                <a:latin typeface="JetBrains Mono"/>
              </a:rPr>
              <a:t>DATA_DIR</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FCFCFA"/>
                </a:solidFill>
                <a:effectLst/>
                <a:latin typeface="JetBrains Mono"/>
              </a:rPr>
              <a:t>EXCEL_DIR</a:t>
            </a:r>
            <a:r>
              <a:rPr kumimoji="0" lang="en-US" altLang="en-US" sz="900" b="0" i="0" u="none" strike="noStrike" cap="none" normalizeH="0" baseline="0">
                <a:ln>
                  <a:noFill/>
                </a:ln>
                <a:solidFill>
                  <a:srgbClr val="939293"/>
                </a:solidFill>
                <a:effectLst/>
                <a:latin typeface="JetBrains Mono"/>
              </a:rPr>
              <a:t>, </a:t>
            </a:r>
            <a:r>
              <a:rPr kumimoji="0" lang="en-US" altLang="en-US" sz="900" b="0" i="0" u="none" strike="noStrike" cap="none" normalizeH="0" baseline="0">
                <a:ln>
                  <a:noFill/>
                </a:ln>
                <a:solidFill>
                  <a:srgbClr val="FCFCFA"/>
                </a:solidFill>
                <a:effectLst/>
                <a:latin typeface="JetBrains Mono"/>
              </a:rPr>
              <a:t>PREDICTION_DIR</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FF6188"/>
                </a:solidFill>
                <a:effectLst/>
                <a:latin typeface="JetBrains Mono"/>
              </a:rPr>
              <a:t>:</a:t>
            </a:r>
            <a:br>
              <a:rPr kumimoji="0" lang="en-US" altLang="en-US" sz="900" b="0" i="0" u="none" strike="noStrike" cap="none" normalizeH="0" baseline="0">
                <a:ln>
                  <a:noFill/>
                </a:ln>
                <a:solidFill>
                  <a:srgbClr val="FF6188"/>
                </a:solidFill>
                <a:effectLst/>
                <a:latin typeface="JetBrains Mono"/>
              </a:rPr>
            </a:br>
            <a:r>
              <a:rPr kumimoji="0" lang="en-US" altLang="en-US" sz="900" b="0" i="0" u="none" strike="noStrike" cap="none" normalizeH="0" baseline="0">
                <a:ln>
                  <a:noFill/>
                </a:ln>
                <a:solidFill>
                  <a:srgbClr val="FF6188"/>
                </a:solidFill>
                <a:effectLst/>
                <a:latin typeface="JetBrains Mono"/>
              </a:rPr>
              <a:t>    </a:t>
            </a:r>
            <a:r>
              <a:rPr kumimoji="0" lang="en-US" altLang="en-US" sz="900" b="0" i="0" u="none" strike="noStrike" cap="none" normalizeH="0" baseline="0">
                <a:ln>
                  <a:noFill/>
                </a:ln>
                <a:solidFill>
                  <a:srgbClr val="FCFCFA"/>
                </a:solidFill>
                <a:effectLst/>
                <a:latin typeface="JetBrains Mono"/>
              </a:rPr>
              <a:t>os</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A9DC76"/>
                </a:solidFill>
                <a:effectLst/>
                <a:latin typeface="JetBrains Mono"/>
              </a:rPr>
              <a:t>makedirs</a:t>
            </a:r>
            <a:r>
              <a:rPr kumimoji="0" lang="en-US" altLang="en-US" sz="900" b="0" i="0" u="none" strike="noStrike" cap="none" normalizeH="0" baseline="0">
                <a:ln>
                  <a:noFill/>
                </a:ln>
                <a:solidFill>
                  <a:srgbClr val="939293"/>
                </a:solidFill>
                <a:effectLst/>
                <a:latin typeface="JetBrains Mono"/>
              </a:rPr>
              <a:t>(</a:t>
            </a:r>
            <a:r>
              <a:rPr kumimoji="0" lang="en-US" altLang="en-US" sz="900" b="0" i="0" u="none" strike="noStrike" cap="none" normalizeH="0" baseline="0">
                <a:ln>
                  <a:noFill/>
                </a:ln>
                <a:solidFill>
                  <a:srgbClr val="FCFCFA"/>
                </a:solidFill>
                <a:effectLst/>
                <a:latin typeface="JetBrains Mono"/>
              </a:rPr>
              <a:t>directory</a:t>
            </a:r>
            <a:r>
              <a:rPr kumimoji="0" lang="en-US" altLang="en-US" sz="900" b="0" i="0" u="none" strike="noStrike" cap="none" normalizeH="0" baseline="0">
                <a:ln>
                  <a:noFill/>
                </a:ln>
                <a:solidFill>
                  <a:srgbClr val="939293"/>
                </a:solidFill>
                <a:effectLst/>
                <a:latin typeface="JetBrains Mono"/>
              </a:rPr>
              <a:t>, </a:t>
            </a:r>
            <a:r>
              <a:rPr kumimoji="0" lang="en-US" altLang="en-US" sz="900" b="0" i="1" u="none" strike="noStrike" cap="none" normalizeH="0" baseline="0">
                <a:ln>
                  <a:noFill/>
                </a:ln>
                <a:solidFill>
                  <a:srgbClr val="F59762"/>
                </a:solidFill>
                <a:effectLst/>
                <a:latin typeface="JetBrains Mono"/>
              </a:rPr>
              <a:t>exist_ok </a:t>
            </a:r>
            <a:r>
              <a:rPr kumimoji="0" lang="en-US" altLang="en-US" sz="900" b="0" i="0" u="none" strike="noStrike" cap="none" normalizeH="0" baseline="0">
                <a:ln>
                  <a:noFill/>
                </a:ln>
                <a:solidFill>
                  <a:srgbClr val="FF6188"/>
                </a:solidFill>
                <a:effectLst/>
                <a:latin typeface="JetBrains Mono"/>
              </a:rPr>
              <a:t>= </a:t>
            </a:r>
            <a:r>
              <a:rPr kumimoji="0" lang="en-US" altLang="en-US" sz="900" b="0" i="1" u="none" strike="noStrike" cap="none" normalizeH="0" baseline="0">
                <a:ln>
                  <a:noFill/>
                </a:ln>
                <a:solidFill>
                  <a:srgbClr val="FF6188"/>
                </a:solidFill>
                <a:effectLst/>
                <a:latin typeface="JetBrains Mono"/>
              </a:rPr>
              <a:t>True</a:t>
            </a:r>
            <a:r>
              <a:rPr kumimoji="0" lang="en-US" altLang="en-US" sz="900" b="0" i="0" u="none" strike="noStrike" cap="none" normalizeH="0" baseline="0">
                <a:ln>
                  <a:noFill/>
                </a:ln>
                <a:solidFill>
                  <a:srgbClr val="939293"/>
                </a:solidFill>
                <a:effectLst/>
                <a:latin typeface="JetBrains Mono"/>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40920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2FB832-A231-3203-A968-0D3AA2357E7B}"/>
            </a:ext>
          </a:extLst>
        </p:cNvPr>
        <p:cNvGrpSpPr/>
        <p:nvPr/>
      </p:nvGrpSpPr>
      <p:grpSpPr>
        <a:xfrm>
          <a:off x="0" y="0"/>
          <a:ext cx="0" cy="0"/>
          <a:chOff x="0" y="0"/>
          <a:chExt cx="0" cy="0"/>
        </a:xfrm>
      </p:grpSpPr>
      <p:sp>
        <p:nvSpPr>
          <p:cNvPr id="5" name="Rectangle 1">
            <a:extLst>
              <a:ext uri="{FF2B5EF4-FFF2-40B4-BE49-F238E27FC236}">
                <a16:creationId xmlns:a16="http://schemas.microsoft.com/office/drawing/2014/main" id="{68E24C70-BE9C-E363-0D4F-409850A9D52C}"/>
              </a:ext>
            </a:extLst>
          </p:cNvPr>
          <p:cNvSpPr>
            <a:spLocks noGrp="1" noChangeArrowheads="1"/>
          </p:cNvSpPr>
          <p:nvPr>
            <p:ph idx="4294967295"/>
          </p:nvPr>
        </p:nvSpPr>
        <p:spPr bwMode="auto">
          <a:xfrm>
            <a:off x="6000750" y="0"/>
            <a:ext cx="6191250" cy="6324600"/>
          </a:xfrm>
          <a:prstGeom prst="rect">
            <a:avLst/>
          </a:prstGeom>
          <a:solidFill>
            <a:srgbClr val="2D2A2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727072"/>
                </a:solidFill>
                <a:effectLst/>
                <a:latin typeface="JetBrains Mono"/>
              </a:rPr>
              <a:t># ─── MODEL BUILDING ──────────────────────────────────────────────────────────</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FF6188"/>
                </a:solidFill>
                <a:effectLst/>
                <a:latin typeface="JetBrains Mono"/>
              </a:rPr>
              <a:t>def </a:t>
            </a:r>
            <a:r>
              <a:rPr kumimoji="0" lang="en-US" altLang="en-US" sz="900" b="0" i="0" u="none" strike="noStrike" cap="none" normalizeH="0" baseline="0" dirty="0" err="1">
                <a:ln>
                  <a:noFill/>
                </a:ln>
                <a:solidFill>
                  <a:srgbClr val="A9DC76"/>
                </a:solidFill>
                <a:effectLst/>
                <a:latin typeface="JetBrains Mono"/>
              </a:rPr>
              <a:t>build_model</a:t>
            </a:r>
            <a:r>
              <a:rPr kumimoji="0" lang="en-US" altLang="en-US" sz="900" b="0" i="0" u="none" strike="noStrike" cap="none" normalizeH="0" baseline="0" dirty="0">
                <a:ln>
                  <a:noFill/>
                </a:ln>
                <a:solidFill>
                  <a:srgbClr val="939293"/>
                </a:solidFill>
                <a:effectLst/>
                <a:latin typeface="JetBrains Mono"/>
              </a:rPr>
              <a:t>(</a:t>
            </a:r>
            <a:r>
              <a:rPr kumimoji="0" lang="en-US" altLang="en-US" sz="900" b="0" i="1" u="none" strike="noStrike" cap="none" normalizeH="0" baseline="0" dirty="0" err="1">
                <a:ln>
                  <a:noFill/>
                </a:ln>
                <a:solidFill>
                  <a:srgbClr val="F59762"/>
                </a:solidFill>
                <a:effectLst/>
                <a:latin typeface="JetBrains Mono"/>
              </a:rPr>
              <a:t>trainable_base</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False</a:t>
            </a: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fine_tuning</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False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6188"/>
                </a:solidFill>
                <a:effectLst/>
                <a:latin typeface="JetBrains Mono"/>
              </a:rPr>
              <a:t>:</a:t>
            </a:r>
            <a:br>
              <a:rPr kumimoji="0" lang="en-US" altLang="en-US" sz="900" b="0" i="0" u="none" strike="noStrike" cap="none" normalizeH="0" baseline="0" dirty="0">
                <a:ln>
                  <a:noFill/>
                </a:ln>
                <a:solidFill>
                  <a:srgbClr val="FF6188"/>
                </a:solidFill>
                <a:effectLst/>
                <a:latin typeface="JetBrains Mono"/>
              </a:rPr>
            </a:b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727072"/>
                </a:solidFill>
                <a:effectLst/>
                <a:latin typeface="JetBrains Mono"/>
              </a:rPr>
              <a:t>"""Build the MobileNetV2-based model"""</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27072"/>
                </a:solidFill>
                <a:effectLst/>
                <a:latin typeface="JetBrains Mono"/>
              </a:rPr>
              <a:t>    # Load MobileNetV2 with pre-trained weights, using alpha=0.35 for a smaller model</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27072"/>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base_model</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9DC76"/>
                </a:solidFill>
                <a:effectLst/>
                <a:latin typeface="JetBrains Mono"/>
              </a:rPr>
              <a:t>MobileNetV2</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input_shape</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6188"/>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IMG_SIZE</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3</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include_top</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False</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weights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imagenet</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alpha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0.35  </a:t>
            </a:r>
            <a:r>
              <a:rPr kumimoji="0" lang="en-US" altLang="en-US" sz="900" b="0" i="1" u="none" strike="noStrike" cap="none" normalizeH="0" baseline="0" dirty="0">
                <a:ln>
                  <a:noFill/>
                </a:ln>
                <a:solidFill>
                  <a:srgbClr val="727072"/>
                </a:solidFill>
                <a:effectLst/>
                <a:latin typeface="JetBrains Mono"/>
              </a:rPr>
              <a:t># Lighter model</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27072"/>
                </a:solidFill>
                <a:effectLst/>
                <a:latin typeface="JetBrains Mono"/>
              </a:rPr>
              <a:t>    </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727072"/>
                </a:solidFill>
                <a:effectLst/>
                <a:latin typeface="JetBrains Mono"/>
              </a:rPr>
              <a:t># Set base model trainable status</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27072"/>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base_model</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trainable</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trainable_base</a:t>
            </a:r>
            <a:br>
              <a:rPr kumimoji="0" lang="en-US" altLang="en-US" sz="900" b="0" i="1" u="none" strike="noStrike" cap="none" normalizeH="0" baseline="0" dirty="0">
                <a:ln>
                  <a:noFill/>
                </a:ln>
                <a:solidFill>
                  <a:srgbClr val="F59762"/>
                </a:solidFill>
                <a:effectLst/>
                <a:latin typeface="JetBrains Mono"/>
              </a:rPr>
            </a:br>
            <a:br>
              <a:rPr kumimoji="0" lang="en-US" altLang="en-US" sz="900" b="0" i="1" u="none" strike="noStrike" cap="none" normalizeH="0" baseline="0" dirty="0">
                <a:ln>
                  <a:noFill/>
                </a:ln>
                <a:solidFill>
                  <a:srgbClr val="F59762"/>
                </a:solidFill>
                <a:effectLst/>
                <a:latin typeface="JetBrains Mono"/>
              </a:rPr>
            </a:br>
            <a:r>
              <a:rPr kumimoji="0" lang="en-US" altLang="en-US" sz="900" b="0" i="1" u="none" strike="noStrike" cap="none" normalizeH="0" baseline="0" dirty="0">
                <a:ln>
                  <a:noFill/>
                </a:ln>
                <a:solidFill>
                  <a:srgbClr val="F59762"/>
                </a:solidFill>
                <a:effectLst/>
                <a:latin typeface="JetBrains Mono"/>
              </a:rPr>
              <a:t>    </a:t>
            </a:r>
            <a:r>
              <a:rPr kumimoji="0" lang="en-US" altLang="en-US" sz="900" b="0" i="1" u="none" strike="noStrike" cap="none" normalizeH="0" baseline="0" dirty="0">
                <a:ln>
                  <a:noFill/>
                </a:ln>
                <a:solidFill>
                  <a:srgbClr val="727072"/>
                </a:solidFill>
                <a:effectLst/>
                <a:latin typeface="JetBrains Mono"/>
              </a:rPr>
              <a:t># If fine-tuning, only make the last few layers trainable</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27072"/>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if </a:t>
            </a:r>
            <a:r>
              <a:rPr kumimoji="0" lang="en-US" altLang="en-US" sz="900" b="0" i="1" u="none" strike="noStrike" cap="none" normalizeH="0" baseline="0" dirty="0" err="1">
                <a:ln>
                  <a:noFill/>
                </a:ln>
                <a:solidFill>
                  <a:srgbClr val="F59762"/>
                </a:solidFill>
                <a:effectLst/>
                <a:latin typeface="JetBrains Mono"/>
              </a:rPr>
              <a:t>fine_tuning</a:t>
            </a:r>
            <a:r>
              <a:rPr kumimoji="0" lang="en-US" altLang="en-US" sz="900" b="0" i="0" u="none" strike="noStrike" cap="none" normalizeH="0" baseline="0" dirty="0">
                <a:ln>
                  <a:noFill/>
                </a:ln>
                <a:solidFill>
                  <a:srgbClr val="FF6188"/>
                </a:solidFill>
                <a:effectLst/>
                <a:latin typeface="JetBrains Mono"/>
              </a:rPr>
              <a:t>:</a:t>
            </a:r>
            <a:br>
              <a:rPr kumimoji="0" lang="en-US" altLang="en-US" sz="900" b="0" i="0" u="none" strike="noStrike" cap="none" normalizeH="0" baseline="0" dirty="0">
                <a:ln>
                  <a:noFill/>
                </a:ln>
                <a:solidFill>
                  <a:srgbClr val="FF6188"/>
                </a:solidFill>
                <a:effectLst/>
                <a:latin typeface="JetBrains Mono"/>
              </a:rPr>
            </a:b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for </a:t>
            </a:r>
            <a:r>
              <a:rPr kumimoji="0" lang="en-US" altLang="en-US" sz="900" b="0" i="0" u="none" strike="noStrike" cap="none" normalizeH="0" baseline="0" dirty="0">
                <a:ln>
                  <a:noFill/>
                </a:ln>
                <a:solidFill>
                  <a:srgbClr val="FCFCFA"/>
                </a:solidFill>
                <a:effectLst/>
                <a:latin typeface="JetBrains Mono"/>
              </a:rPr>
              <a:t>layer </a:t>
            </a:r>
            <a:r>
              <a:rPr kumimoji="0" lang="en-US" altLang="en-US" sz="900" b="0" i="1" u="none" strike="noStrike" cap="none" normalizeH="0" baseline="0" dirty="0">
                <a:ln>
                  <a:noFill/>
                </a:ln>
                <a:solidFill>
                  <a:srgbClr val="FF6188"/>
                </a:solidFill>
                <a:effectLst/>
                <a:latin typeface="JetBrains Mono"/>
              </a:rPr>
              <a:t>in </a:t>
            </a:r>
            <a:r>
              <a:rPr kumimoji="0" lang="en-US" altLang="en-US" sz="900" b="0" i="0" u="none" strike="noStrike" cap="none" normalizeH="0" baseline="0" dirty="0" err="1">
                <a:ln>
                  <a:noFill/>
                </a:ln>
                <a:solidFill>
                  <a:srgbClr val="FCFCFA"/>
                </a:solidFill>
                <a:effectLst/>
                <a:latin typeface="JetBrains Mono"/>
              </a:rPr>
              <a:t>base_model</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layers</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6188"/>
                </a:solidFill>
                <a:effectLst/>
                <a:latin typeface="JetBrains Mono"/>
              </a:rPr>
              <a:t>:-</a:t>
            </a:r>
            <a:r>
              <a:rPr kumimoji="0" lang="en-US" altLang="en-US" sz="900" b="0" i="0" u="none" strike="noStrike" cap="none" normalizeH="0" baseline="0" dirty="0">
                <a:ln>
                  <a:noFill/>
                </a:ln>
                <a:solidFill>
                  <a:srgbClr val="AB9DF2"/>
                </a:solidFill>
                <a:effectLst/>
                <a:latin typeface="JetBrains Mono"/>
              </a:rPr>
              <a:t>20</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6188"/>
                </a:solidFill>
                <a:effectLst/>
                <a:latin typeface="JetBrains Mono"/>
              </a:rPr>
              <a:t>:</a:t>
            </a:r>
            <a:br>
              <a:rPr kumimoji="0" lang="en-US" altLang="en-US" sz="900" b="0" i="0" u="none" strike="noStrike" cap="none" normalizeH="0" baseline="0" dirty="0">
                <a:ln>
                  <a:noFill/>
                </a:ln>
                <a:solidFill>
                  <a:srgbClr val="FF6188"/>
                </a:solidFill>
                <a:effectLst/>
                <a:latin typeface="JetBrains Mono"/>
              </a:rPr>
            </a:b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layer</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trainable</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False</a:t>
            </a:r>
            <a:br>
              <a:rPr kumimoji="0" lang="en-US" altLang="en-US" sz="900" b="0" i="1" u="none" strike="noStrike" cap="none" normalizeH="0" baseline="0" dirty="0">
                <a:ln>
                  <a:noFill/>
                </a:ln>
                <a:solidFill>
                  <a:srgbClr val="FF6188"/>
                </a:solidFill>
                <a:effectLst/>
                <a:latin typeface="JetBrains Mono"/>
              </a:rPr>
            </a:br>
            <a:br>
              <a:rPr kumimoji="0" lang="en-US" altLang="en-US" sz="900" b="0" i="1" u="none" strike="noStrike" cap="none" normalizeH="0" baseline="0" dirty="0">
                <a:ln>
                  <a:noFill/>
                </a:ln>
                <a:solidFill>
                  <a:srgbClr val="FF6188"/>
                </a:solidFill>
                <a:effectLst/>
                <a:latin typeface="JetBrains Mono"/>
              </a:rPr>
            </a:br>
            <a:r>
              <a:rPr kumimoji="0" lang="en-US" altLang="en-US" sz="900" b="0" i="1"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727072"/>
                </a:solidFill>
                <a:effectLst/>
                <a:latin typeface="JetBrains Mono"/>
              </a:rPr>
              <a:t># Build model</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27072"/>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model</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models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Sequential</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base_model</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layers</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9DC76"/>
                </a:solidFill>
                <a:effectLst/>
                <a:latin typeface="JetBrains Mono"/>
              </a:rPr>
              <a:t>GlobalAveragePooling2D</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layers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Dropout</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B9DF2"/>
                </a:solidFill>
                <a:effectLst/>
                <a:latin typeface="JetBrains Mono"/>
              </a:rPr>
              <a:t>0.5</a:t>
            </a: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727072"/>
                </a:solidFill>
                <a:effectLst/>
                <a:latin typeface="JetBrains Mono"/>
              </a:rPr>
              <a:t># Prevent overfitting</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27072"/>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layers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Dense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B9DF2"/>
                </a:solidFill>
                <a:effectLst/>
                <a:latin typeface="JetBrains Mono"/>
              </a:rPr>
              <a:t>128</a:t>
            </a: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activation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relu</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layers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Dropout</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B9DF2"/>
                </a:solidFill>
                <a:effectLst/>
                <a:latin typeface="JetBrains Mono"/>
              </a:rPr>
              <a:t>0.3</a:t>
            </a: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727072"/>
                </a:solidFill>
                <a:effectLst/>
                <a:latin typeface="JetBrains Mono"/>
              </a:rPr>
              <a:t># Additional dropout</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27072"/>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layers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Dense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NUM_CLASSES</a:t>
            </a: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activation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'sigmoid'</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727072"/>
                </a:solidFill>
                <a:effectLst/>
                <a:latin typeface="JetBrains Mono"/>
              </a:rPr>
              <a:t># Compile with appropriate learning rate</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27072"/>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model</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compile</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optimizer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keras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optimizers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Adam</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INITIAL_LR </a:t>
            </a:r>
            <a:r>
              <a:rPr kumimoji="0" lang="en-US" altLang="en-US" sz="900" b="0" i="1" u="none" strike="noStrike" cap="none" normalizeH="0" baseline="0" dirty="0">
                <a:ln>
                  <a:noFill/>
                </a:ln>
                <a:solidFill>
                  <a:srgbClr val="FF6188"/>
                </a:solidFill>
                <a:effectLst/>
                <a:latin typeface="JetBrains Mono"/>
              </a:rPr>
              <a:t>if not </a:t>
            </a:r>
            <a:r>
              <a:rPr kumimoji="0" lang="en-US" altLang="en-US" sz="900" b="0" i="1" u="none" strike="noStrike" cap="none" normalizeH="0" baseline="0" dirty="0" err="1">
                <a:ln>
                  <a:noFill/>
                </a:ln>
                <a:solidFill>
                  <a:srgbClr val="F59762"/>
                </a:solidFill>
                <a:effectLst/>
                <a:latin typeface="JetBrains Mono"/>
              </a:rPr>
              <a:t>fine_tuning</a:t>
            </a:r>
            <a:r>
              <a:rPr kumimoji="0" lang="en-US" altLang="en-US" sz="900" b="0" i="1" u="none" strike="noStrike" cap="none" normalizeH="0" baseline="0" dirty="0">
                <a:ln>
                  <a:noFill/>
                </a:ln>
                <a:solidFill>
                  <a:srgbClr val="F59762"/>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else </a:t>
            </a:r>
            <a:r>
              <a:rPr kumimoji="0" lang="en-US" altLang="en-US" sz="900" b="0" i="0" u="none" strike="noStrike" cap="none" normalizeH="0" baseline="0" dirty="0">
                <a:ln>
                  <a:noFill/>
                </a:ln>
                <a:solidFill>
                  <a:srgbClr val="FCFCFA"/>
                </a:solidFill>
                <a:effectLst/>
                <a:latin typeface="JetBrains Mono"/>
              </a:rPr>
              <a:t>INITIAL_LR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0.1</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clipnorm</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1.0  </a:t>
            </a:r>
            <a:r>
              <a:rPr kumimoji="0" lang="en-US" altLang="en-US" sz="900" b="0" i="1" u="none" strike="noStrike" cap="none" normalizeH="0" baseline="0" dirty="0">
                <a:ln>
                  <a:noFill/>
                </a:ln>
                <a:solidFill>
                  <a:srgbClr val="727072"/>
                </a:solidFill>
                <a:effectLst/>
                <a:latin typeface="JetBrains Mono"/>
              </a:rPr>
              <a:t># Gradient clipping for stability</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27072"/>
                </a:solidFill>
                <a:effectLst/>
                <a:latin typeface="JetBrains Mono"/>
              </a:rPr>
              <a:t>        </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loss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binary_crossentropy</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metrics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keras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metrics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BinaryAccuracy</a:t>
            </a:r>
            <a:r>
              <a:rPr kumimoji="0" lang="en-US" altLang="en-US" sz="900" b="0" i="0" u="none" strike="noStrike" cap="none" normalizeH="0" baseline="0" dirty="0">
                <a:ln>
                  <a:noFill/>
                </a:ln>
                <a:solidFill>
                  <a:srgbClr val="939293"/>
                </a:solidFill>
                <a:effectLst/>
                <a:latin typeface="JetBrains Mono"/>
              </a:rPr>
              <a:t>(</a:t>
            </a:r>
            <a:r>
              <a:rPr kumimoji="0" lang="en-US" altLang="en-US" sz="900" b="0" i="1" u="none" strike="noStrike" cap="none" normalizeH="0" baseline="0" dirty="0">
                <a:ln>
                  <a:noFill/>
                </a:ln>
                <a:solidFill>
                  <a:srgbClr val="F59762"/>
                </a:solidFill>
                <a:effectLst/>
                <a:latin typeface="JetBrains Mono"/>
              </a:rPr>
              <a:t>name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binary_accuracy</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keras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metrics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Precision</a:t>
            </a:r>
            <a:r>
              <a:rPr kumimoji="0" lang="en-US" altLang="en-US" sz="900" b="0" i="0" u="none" strike="noStrike" cap="none" normalizeH="0" baseline="0" dirty="0">
                <a:ln>
                  <a:noFill/>
                </a:ln>
                <a:solidFill>
                  <a:srgbClr val="939293"/>
                </a:solidFill>
                <a:effectLst/>
                <a:latin typeface="JetBrains Mono"/>
              </a:rPr>
              <a:t>(</a:t>
            </a:r>
            <a:r>
              <a:rPr kumimoji="0" lang="en-US" altLang="en-US" sz="900" b="0" i="1" u="none" strike="noStrike" cap="none" normalizeH="0" baseline="0" dirty="0">
                <a:ln>
                  <a:noFill/>
                </a:ln>
                <a:solidFill>
                  <a:srgbClr val="F59762"/>
                </a:solidFill>
                <a:effectLst/>
                <a:latin typeface="JetBrains Mono"/>
              </a:rPr>
              <a:t>name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'precision'</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keras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metrics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Recall</a:t>
            </a:r>
            <a:r>
              <a:rPr kumimoji="0" lang="en-US" altLang="en-US" sz="900" b="0" i="0" u="none" strike="noStrike" cap="none" normalizeH="0" baseline="0" dirty="0">
                <a:ln>
                  <a:noFill/>
                </a:ln>
                <a:solidFill>
                  <a:srgbClr val="939293"/>
                </a:solidFill>
                <a:effectLst/>
                <a:latin typeface="JetBrains Mono"/>
              </a:rPr>
              <a:t>(</a:t>
            </a:r>
            <a:r>
              <a:rPr kumimoji="0" lang="en-US" altLang="en-US" sz="900" b="0" i="1" u="none" strike="noStrike" cap="none" normalizeH="0" baseline="0" dirty="0">
                <a:ln>
                  <a:noFill/>
                </a:ln>
                <a:solidFill>
                  <a:srgbClr val="F59762"/>
                </a:solidFill>
                <a:effectLst/>
                <a:latin typeface="JetBrains Mono"/>
              </a:rPr>
              <a:t>name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'recall'</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keras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metrics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AUC</a:t>
            </a:r>
            <a:r>
              <a:rPr kumimoji="0" lang="en-US" altLang="en-US" sz="900" b="0" i="0" u="none" strike="noStrike" cap="none" normalizeH="0" baseline="0" dirty="0">
                <a:ln>
                  <a:noFill/>
                </a:ln>
                <a:solidFill>
                  <a:srgbClr val="939293"/>
                </a:solidFill>
                <a:effectLst/>
                <a:latin typeface="JetBrains Mono"/>
              </a:rPr>
              <a:t>(</a:t>
            </a:r>
            <a:r>
              <a:rPr kumimoji="0" lang="en-US" altLang="en-US" sz="900" b="0" i="1" u="none" strike="noStrike" cap="none" normalizeH="0" baseline="0" dirty="0">
                <a:ln>
                  <a:noFill/>
                </a:ln>
                <a:solidFill>
                  <a:srgbClr val="F59762"/>
                </a:solidFill>
                <a:effectLst/>
                <a:latin typeface="JetBrains Mono"/>
              </a:rPr>
              <a:t>name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auc</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return </a:t>
            </a:r>
            <a:r>
              <a:rPr kumimoji="0" lang="en-US" altLang="en-US" sz="900" b="0" i="0" u="none" strike="noStrike" cap="none" normalizeH="0" baseline="0" dirty="0">
                <a:ln>
                  <a:noFill/>
                </a:ln>
                <a:solidFill>
                  <a:srgbClr val="FCFCFA"/>
                </a:solidFill>
                <a:effectLst/>
                <a:latin typeface="JetBrains Mono"/>
              </a:rPr>
              <a:t>model</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05A71880-5123-EE1D-DB62-BFB33F710159}"/>
              </a:ext>
            </a:extLst>
          </p:cNvPr>
          <p:cNvSpPr txBox="1"/>
          <p:nvPr/>
        </p:nvSpPr>
        <p:spPr>
          <a:xfrm>
            <a:off x="1130300" y="2598003"/>
            <a:ext cx="3966150" cy="830997"/>
          </a:xfrm>
          <a:prstGeom prst="rect">
            <a:avLst/>
          </a:prstGeom>
          <a:noFill/>
        </p:spPr>
        <p:txBody>
          <a:bodyPr wrap="none" rtlCol="0">
            <a:spAutoFit/>
          </a:bodyPr>
          <a:lstStyle/>
          <a:p>
            <a:r>
              <a:rPr lang="en-US" sz="4800" dirty="0"/>
              <a:t>Model Building</a:t>
            </a:r>
          </a:p>
        </p:txBody>
      </p:sp>
    </p:spTree>
    <p:extLst>
      <p:ext uri="{BB962C8B-B14F-4D97-AF65-F5344CB8AC3E}">
        <p14:creationId xmlns:p14="http://schemas.microsoft.com/office/powerpoint/2010/main" val="2161686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1C630EC4-4D32-EAD9-E586-E76CA8A1197A}"/>
              </a:ext>
            </a:extLst>
          </p:cNvPr>
          <p:cNvSpPr>
            <a:spLocks noGrp="1" noChangeArrowheads="1"/>
          </p:cNvSpPr>
          <p:nvPr>
            <p:ph idx="4294967295"/>
          </p:nvPr>
        </p:nvSpPr>
        <p:spPr bwMode="auto">
          <a:xfrm>
            <a:off x="6743700" y="443563"/>
            <a:ext cx="5149850" cy="5216813"/>
          </a:xfrm>
          <a:prstGeom prst="rect">
            <a:avLst/>
          </a:prstGeom>
          <a:solidFill>
            <a:srgbClr val="2D2A2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727072"/>
                </a:solidFill>
                <a:effectLst/>
                <a:latin typeface="JetBrains Mono"/>
              </a:rPr>
              <a:t># ─── STAGE 1: FROZEN BASE TRAINING ───────────────────────────────────────────</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8DCE8"/>
                </a:solidFill>
                <a:effectLst/>
                <a:latin typeface="JetBrains Mono"/>
              </a:rPr>
              <a:t>print</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78DCE8"/>
                </a:solidFill>
                <a:effectLst/>
                <a:latin typeface="JetBrains Mono"/>
              </a:rPr>
              <a:t>\n</a:t>
            </a:r>
            <a:r>
              <a:rPr kumimoji="0" lang="en-US" altLang="en-US" sz="900" b="0" i="0" u="none" strike="noStrike" cap="none" normalizeH="0" baseline="0" dirty="0">
                <a:ln>
                  <a:noFill/>
                </a:ln>
                <a:solidFill>
                  <a:srgbClr val="FFD866"/>
                </a:solidFill>
                <a:effectLst/>
                <a:latin typeface="JetBrains Mono"/>
              </a:rPr>
              <a:t>=== Stage 1: Training with Frozen Base Model ==="</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FCFCFA"/>
                </a:solidFill>
                <a:effectLst/>
                <a:latin typeface="JetBrains Mono"/>
              </a:rPr>
              <a:t>stage1_model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A9DC76"/>
                </a:solidFill>
                <a:effectLst/>
                <a:latin typeface="JetBrains Mono"/>
              </a:rPr>
              <a:t>build_model</a:t>
            </a:r>
            <a:r>
              <a:rPr kumimoji="0" lang="en-US" altLang="en-US" sz="900" b="0" i="0" u="none" strike="noStrike" cap="none" normalizeH="0" baseline="0" dirty="0">
                <a:ln>
                  <a:noFill/>
                </a:ln>
                <a:solidFill>
                  <a:srgbClr val="939293"/>
                </a:solidFill>
                <a:effectLst/>
                <a:latin typeface="JetBrains Mono"/>
              </a:rPr>
              <a:t>(</a:t>
            </a:r>
            <a:r>
              <a:rPr kumimoji="0" lang="en-US" altLang="en-US" sz="900" b="0" i="1" u="none" strike="noStrike" cap="none" normalizeH="0" baseline="0" dirty="0" err="1">
                <a:ln>
                  <a:noFill/>
                </a:ln>
                <a:solidFill>
                  <a:srgbClr val="F59762"/>
                </a:solidFill>
                <a:effectLst/>
                <a:latin typeface="JetBrains Mono"/>
              </a:rPr>
              <a:t>trainable_base</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False</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Callbacks</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metrics_callback</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A9DC76"/>
                </a:solidFill>
                <a:effectLst/>
                <a:latin typeface="JetBrains Mono"/>
              </a:rPr>
              <a:t>MetricsCallback</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test_ds</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ROAD_CLASSES</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df_test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early_stop</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A9DC76"/>
                </a:solidFill>
                <a:effectLst/>
                <a:latin typeface="JetBrains Mono"/>
              </a:rPr>
              <a:t>EarlyStopping</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monitor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'val_f1_macro'</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mode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'max'</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patience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7</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restore_best_weights</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True</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verbose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a:t>
            </a:r>
            <a:br>
              <a:rPr kumimoji="0" lang="en-US" altLang="en-US" sz="900" b="0" i="0" u="none" strike="noStrike" cap="none" normalizeH="0" baseline="0" dirty="0">
                <a:ln>
                  <a:noFill/>
                </a:ln>
                <a:solidFill>
                  <a:srgbClr val="AB9DF2"/>
                </a:solidFill>
                <a:effectLst/>
                <a:latin typeface="JetBrains Mono"/>
              </a:rPr>
            </a:b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FCFCFA"/>
                </a:solidFill>
                <a:effectLst/>
                <a:latin typeface="JetBrains Mono"/>
              </a:rPr>
              <a:t>checkpoint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A9DC76"/>
                </a:solidFill>
                <a:effectLst/>
                <a:latin typeface="JetBrains Mono"/>
              </a:rPr>
              <a:t>ModelCheckpoint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os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path</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join</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EXPORT_DIR</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'best_model_stage1.keras'</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monitor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'val_f1_macro'</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mode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'max'</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save_best_only</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True</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verbose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a:t>
            </a:r>
            <a:br>
              <a:rPr kumimoji="0" lang="en-US" altLang="en-US" sz="900" b="0" i="0" u="none" strike="noStrike" cap="none" normalizeH="0" baseline="0" dirty="0">
                <a:ln>
                  <a:noFill/>
                </a:ln>
                <a:solidFill>
                  <a:srgbClr val="AB9DF2"/>
                </a:solidFill>
                <a:effectLst/>
                <a:latin typeface="JetBrains Mono"/>
              </a:rPr>
            </a:b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reduce_lr</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A9DC76"/>
                </a:solidFill>
                <a:effectLst/>
                <a:latin typeface="JetBrains Mono"/>
              </a:rPr>
              <a:t>ReduceLROnPlateau</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monitor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'val_f1_macro'</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mode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'max'</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factor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0.5</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patience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3</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min_lr</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1e-6</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verbose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a:t>
            </a:r>
            <a:br>
              <a:rPr kumimoji="0" lang="en-US" altLang="en-US" sz="900" b="0" i="0" u="none" strike="noStrike" cap="none" normalizeH="0" baseline="0" dirty="0">
                <a:ln>
                  <a:noFill/>
                </a:ln>
                <a:solidFill>
                  <a:srgbClr val="AB9DF2"/>
                </a:solidFill>
                <a:effectLst/>
                <a:latin typeface="JetBrains Mono"/>
              </a:rPr>
            </a:b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Train stage 1</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a:ln>
                  <a:noFill/>
                </a:ln>
                <a:solidFill>
                  <a:srgbClr val="FCFCFA"/>
                </a:solidFill>
                <a:effectLst/>
                <a:latin typeface="JetBrains Mono"/>
              </a:rPr>
              <a:t>history_stage1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stage1_model</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9DC76"/>
                </a:solidFill>
                <a:effectLst/>
                <a:latin typeface="JetBrains Mono"/>
              </a:rPr>
              <a:t>fit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train_ds</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epochs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FROZEN_EPOCHS</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validation_data</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test_ds</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callbacks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metrics_callback</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early_stop</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checkpoint</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reduce_lr</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verbose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a:t>
            </a:r>
            <a:br>
              <a:rPr kumimoji="0" lang="en-US" altLang="en-US" sz="900" b="0" i="0" u="none" strike="noStrike" cap="none" normalizeH="0" baseline="0" dirty="0">
                <a:ln>
                  <a:noFill/>
                </a:ln>
                <a:solidFill>
                  <a:srgbClr val="AB9DF2"/>
                </a:solidFill>
                <a:effectLst/>
                <a:latin typeface="JetBrains Mono"/>
              </a:rPr>
            </a:br>
            <a:r>
              <a:rPr kumimoji="0" lang="en-US" altLang="en-US" sz="900" b="0" i="0" u="none" strike="noStrike" cap="none" normalizeH="0" baseline="0" dirty="0">
                <a:ln>
                  <a:noFill/>
                </a:ln>
                <a:solidFill>
                  <a:srgbClr val="939293"/>
                </a:solidFill>
                <a:effectLst/>
                <a:latin typeface="JetBrains Mono"/>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7A6138C3-8EAE-A20E-FC9E-BB4F02B04F76}"/>
              </a:ext>
            </a:extLst>
          </p:cNvPr>
          <p:cNvSpPr txBox="1"/>
          <p:nvPr/>
        </p:nvSpPr>
        <p:spPr>
          <a:xfrm>
            <a:off x="985387" y="2220972"/>
            <a:ext cx="4122347" cy="830997"/>
          </a:xfrm>
          <a:prstGeom prst="rect">
            <a:avLst/>
          </a:prstGeom>
          <a:noFill/>
        </p:spPr>
        <p:txBody>
          <a:bodyPr wrap="none" rtlCol="0">
            <a:spAutoFit/>
          </a:bodyPr>
          <a:lstStyle/>
          <a:p>
            <a:r>
              <a:rPr lang="en-US" sz="4800" dirty="0"/>
              <a:t>Stage 1 Training</a:t>
            </a:r>
          </a:p>
        </p:txBody>
      </p:sp>
    </p:spTree>
    <p:extLst>
      <p:ext uri="{BB962C8B-B14F-4D97-AF65-F5344CB8AC3E}">
        <p14:creationId xmlns:p14="http://schemas.microsoft.com/office/powerpoint/2010/main" val="1032755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D0A0A7A8-99FA-DEA3-4572-CD841E26C077}"/>
              </a:ext>
            </a:extLst>
          </p:cNvPr>
          <p:cNvSpPr>
            <a:spLocks noGrp="1" noChangeArrowheads="1"/>
          </p:cNvSpPr>
          <p:nvPr>
            <p:ph idx="4294967295"/>
          </p:nvPr>
        </p:nvSpPr>
        <p:spPr bwMode="auto">
          <a:xfrm>
            <a:off x="7222746" y="0"/>
            <a:ext cx="4806950" cy="6463308"/>
          </a:xfrm>
          <a:prstGeom prst="rect">
            <a:avLst/>
          </a:prstGeom>
          <a:solidFill>
            <a:srgbClr val="2D2A2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727072"/>
                </a:solidFill>
                <a:effectLst/>
                <a:latin typeface="JetBrains Mono"/>
              </a:rPr>
              <a:t># ─── STAGE 2: FINE TUNING ───────────────────────────────────────────────────</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8DCE8"/>
                </a:solidFill>
                <a:effectLst/>
                <a:latin typeface="JetBrains Mono"/>
              </a:rPr>
              <a:t>print</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78DCE8"/>
                </a:solidFill>
                <a:effectLst/>
                <a:latin typeface="JetBrains Mono"/>
              </a:rPr>
              <a:t>\n</a:t>
            </a:r>
            <a:r>
              <a:rPr kumimoji="0" lang="en-US" altLang="en-US" sz="900" b="0" i="0" u="none" strike="noStrike" cap="none" normalizeH="0" baseline="0" dirty="0">
                <a:ln>
                  <a:noFill/>
                </a:ln>
                <a:solidFill>
                  <a:srgbClr val="FFD866"/>
                </a:solidFill>
                <a:effectLst/>
                <a:latin typeface="JetBrains Mono"/>
              </a:rPr>
              <a:t>=== Stage 2: Fine-tuning Model ==="</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Load best stage 1 model</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a:ln>
                  <a:noFill/>
                </a:ln>
                <a:solidFill>
                  <a:srgbClr val="FCFCFA"/>
                </a:solidFill>
                <a:effectLst/>
                <a:latin typeface="JetBrains Mono"/>
              </a:rPr>
              <a:t>stage1_model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keras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models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load_model</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os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path</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join</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EXPORT_DIR</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'best_model_stage1.keras'</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Create fine-tuning model</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a:ln>
                  <a:noFill/>
                </a:ln>
                <a:solidFill>
                  <a:srgbClr val="FCFCFA"/>
                </a:solidFill>
                <a:effectLst/>
                <a:latin typeface="JetBrains Mono"/>
              </a:rPr>
              <a:t>stage2_model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A9DC76"/>
                </a:solidFill>
                <a:effectLst/>
                <a:latin typeface="JetBrains Mono"/>
              </a:rPr>
              <a:t>build_model</a:t>
            </a:r>
            <a:r>
              <a:rPr kumimoji="0" lang="en-US" altLang="en-US" sz="900" b="0" i="0" u="none" strike="noStrike" cap="none" normalizeH="0" baseline="0" dirty="0">
                <a:ln>
                  <a:noFill/>
                </a:ln>
                <a:solidFill>
                  <a:srgbClr val="939293"/>
                </a:solidFill>
                <a:effectLst/>
                <a:latin typeface="JetBrains Mono"/>
              </a:rPr>
              <a:t>(</a:t>
            </a:r>
            <a:r>
              <a:rPr kumimoji="0" lang="en-US" altLang="en-US" sz="900" b="0" i="1" u="none" strike="noStrike" cap="none" normalizeH="0" baseline="0" dirty="0" err="1">
                <a:ln>
                  <a:noFill/>
                </a:ln>
                <a:solidFill>
                  <a:srgbClr val="F59762"/>
                </a:solidFill>
                <a:effectLst/>
                <a:latin typeface="JetBrains Mono"/>
              </a:rPr>
              <a:t>trainable_base</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True</a:t>
            </a: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fine_tuning</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True</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Copy weights from stage 1</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a:ln>
                  <a:noFill/>
                </a:ln>
                <a:solidFill>
                  <a:srgbClr val="FCFCFA"/>
                </a:solidFill>
                <a:effectLst/>
                <a:latin typeface="JetBrains Mono"/>
              </a:rPr>
              <a:t>stage2_model</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9DC76"/>
                </a:solidFill>
                <a:effectLst/>
                <a:latin typeface="JetBrains Mono"/>
              </a:rPr>
              <a:t>set_weights</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stage1_model</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9DC76"/>
                </a:solidFill>
                <a:effectLst/>
                <a:latin typeface="JetBrains Mono"/>
              </a:rPr>
              <a:t>get_weights</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Callbacks for stage 2</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a:ln>
                  <a:noFill/>
                </a:ln>
                <a:solidFill>
                  <a:srgbClr val="FCFCFA"/>
                </a:solidFill>
                <a:effectLst/>
                <a:latin typeface="JetBrains Mono"/>
              </a:rPr>
              <a:t>metrics_callback_stage2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A9DC76"/>
                </a:solidFill>
                <a:effectLst/>
                <a:latin typeface="JetBrains Mono"/>
              </a:rPr>
              <a:t>MetricsCallback</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test_ds</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ROAD_CLASSES</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df_test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FCFCFA"/>
                </a:solidFill>
                <a:effectLst/>
                <a:latin typeface="JetBrains Mono"/>
              </a:rPr>
              <a:t>early_stop_stage2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A9DC76"/>
                </a:solidFill>
                <a:effectLst/>
                <a:latin typeface="JetBrains Mono"/>
              </a:rPr>
              <a:t>EarlyStopping</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monitor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'val_f1_macro'</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mode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'max'</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patience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10</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restore_best_weights</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True</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verbose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a:t>
            </a:r>
            <a:br>
              <a:rPr kumimoji="0" lang="en-US" altLang="en-US" sz="900" b="0" i="0" u="none" strike="noStrike" cap="none" normalizeH="0" baseline="0" dirty="0">
                <a:ln>
                  <a:noFill/>
                </a:ln>
                <a:solidFill>
                  <a:srgbClr val="AB9DF2"/>
                </a:solidFill>
                <a:effectLst/>
                <a:latin typeface="JetBrains Mono"/>
              </a:rPr>
            </a:b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FCFCFA"/>
                </a:solidFill>
                <a:effectLst/>
                <a:latin typeface="JetBrains Mono"/>
              </a:rPr>
              <a:t>checkpoint_stage2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A9DC76"/>
                </a:solidFill>
                <a:effectLst/>
                <a:latin typeface="JetBrains Mono"/>
              </a:rPr>
              <a:t>ModelCheckpoint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os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path</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join</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EXPORT_DIR</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best_model_final.keras</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monitor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'val_f1_macro'</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mode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'max'</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save_best_only</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True</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verbose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a:t>
            </a:r>
            <a:br>
              <a:rPr kumimoji="0" lang="en-US" altLang="en-US" sz="900" b="0" i="0" u="none" strike="noStrike" cap="none" normalizeH="0" baseline="0" dirty="0">
                <a:ln>
                  <a:noFill/>
                </a:ln>
                <a:solidFill>
                  <a:srgbClr val="AB9DF2"/>
                </a:solidFill>
                <a:effectLst/>
                <a:latin typeface="JetBrains Mono"/>
              </a:rPr>
            </a:b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FCFCFA"/>
                </a:solidFill>
                <a:effectLst/>
                <a:latin typeface="JetBrains Mono"/>
              </a:rPr>
              <a:t>reduce_lr_stage2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A9DC76"/>
                </a:solidFill>
                <a:effectLst/>
                <a:latin typeface="JetBrains Mono"/>
              </a:rPr>
              <a:t>ReduceLROnPlateau</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monitor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'val_f1_macro'</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mode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'max'</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factor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0.2</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patience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5</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min_lr</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1e-7</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verbose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a:t>
            </a:r>
            <a:br>
              <a:rPr kumimoji="0" lang="en-US" altLang="en-US" sz="900" b="0" i="0" u="none" strike="noStrike" cap="none" normalizeH="0" baseline="0" dirty="0">
                <a:ln>
                  <a:noFill/>
                </a:ln>
                <a:solidFill>
                  <a:srgbClr val="AB9DF2"/>
                </a:solidFill>
                <a:effectLst/>
                <a:latin typeface="JetBrains Mono"/>
              </a:rPr>
            </a:b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Train stage 2</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a:ln>
                  <a:noFill/>
                </a:ln>
                <a:solidFill>
                  <a:srgbClr val="FCFCFA"/>
                </a:solidFill>
                <a:effectLst/>
                <a:latin typeface="JetBrains Mono"/>
              </a:rPr>
              <a:t>history_stage2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stage2_model</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9DC76"/>
                </a:solidFill>
                <a:effectLst/>
                <a:latin typeface="JetBrains Mono"/>
              </a:rPr>
              <a:t>fit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train_ds</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epochs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FINE_TUNE_EPOCHS</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err="1">
                <a:ln>
                  <a:noFill/>
                </a:ln>
                <a:solidFill>
                  <a:srgbClr val="F59762"/>
                </a:solidFill>
                <a:effectLst/>
                <a:latin typeface="JetBrains Mono"/>
              </a:rPr>
              <a:t>validation_data</a:t>
            </a:r>
            <a:r>
              <a:rPr kumimoji="0" lang="en-US" altLang="en-US" sz="900" b="0" i="1" u="none" strike="noStrike" cap="none" normalizeH="0" baseline="0" dirty="0">
                <a:ln>
                  <a:noFill/>
                </a:ln>
                <a:solidFill>
                  <a:srgbClr val="F59762"/>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test_ds</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callbacks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metrics_callback_stage2</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early_stop_stage2</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checkpoint_stage2</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reduce_lr_stage2</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verbose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a:t>
            </a:r>
            <a:br>
              <a:rPr kumimoji="0" lang="en-US" altLang="en-US" sz="900" b="0" i="0" u="none" strike="noStrike" cap="none" normalizeH="0" baseline="0" dirty="0">
                <a:ln>
                  <a:noFill/>
                </a:ln>
                <a:solidFill>
                  <a:srgbClr val="AB9DF2"/>
                </a:solidFill>
                <a:effectLst/>
                <a:latin typeface="JetBrains Mono"/>
              </a:rPr>
            </a:br>
            <a:r>
              <a:rPr kumimoji="0" lang="en-US" altLang="en-US" sz="900" b="0" i="0" u="none" strike="noStrike" cap="none" normalizeH="0" baseline="0" dirty="0">
                <a:ln>
                  <a:noFill/>
                </a:ln>
                <a:solidFill>
                  <a:srgbClr val="939293"/>
                </a:solidFill>
                <a:effectLst/>
                <a:latin typeface="JetBrains Mono"/>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0CF5C185-144F-7E8C-9A0A-AD019EF40C79}"/>
              </a:ext>
            </a:extLst>
          </p:cNvPr>
          <p:cNvSpPr txBox="1"/>
          <p:nvPr/>
        </p:nvSpPr>
        <p:spPr>
          <a:xfrm>
            <a:off x="1391029" y="2400657"/>
            <a:ext cx="4122347" cy="830997"/>
          </a:xfrm>
          <a:prstGeom prst="rect">
            <a:avLst/>
          </a:prstGeom>
          <a:noFill/>
        </p:spPr>
        <p:txBody>
          <a:bodyPr wrap="none" rtlCol="0">
            <a:spAutoFit/>
          </a:bodyPr>
          <a:lstStyle/>
          <a:p>
            <a:r>
              <a:rPr lang="en-US" sz="4800" dirty="0"/>
              <a:t>Stage 2 Training</a:t>
            </a:r>
          </a:p>
        </p:txBody>
      </p:sp>
    </p:spTree>
    <p:extLst>
      <p:ext uri="{BB962C8B-B14F-4D97-AF65-F5344CB8AC3E}">
        <p14:creationId xmlns:p14="http://schemas.microsoft.com/office/powerpoint/2010/main" val="1226636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AB55E-6271-18CE-977F-6D1557E06D5A}"/>
              </a:ext>
            </a:extLst>
          </p:cNvPr>
          <p:cNvSpPr>
            <a:spLocks noGrp="1"/>
          </p:cNvSpPr>
          <p:nvPr>
            <p:ph type="title" idx="4294967295"/>
          </p:nvPr>
        </p:nvSpPr>
        <p:spPr>
          <a:xfrm>
            <a:off x="1066800" y="395287"/>
            <a:ext cx="10058400" cy="1449387"/>
          </a:xfrm>
        </p:spPr>
        <p:txBody>
          <a:bodyPr/>
          <a:lstStyle/>
          <a:p>
            <a:r>
              <a:rPr lang="en-US" dirty="0"/>
              <a:t>Exporting </a:t>
            </a:r>
            <a:r>
              <a:rPr lang="en-US" dirty="0" err="1"/>
              <a:t>TFLite</a:t>
            </a:r>
            <a:endParaRPr lang="en-US" dirty="0"/>
          </a:p>
        </p:txBody>
      </p:sp>
      <p:sp>
        <p:nvSpPr>
          <p:cNvPr id="4" name="Rectangle 1">
            <a:extLst>
              <a:ext uri="{FF2B5EF4-FFF2-40B4-BE49-F238E27FC236}">
                <a16:creationId xmlns:a16="http://schemas.microsoft.com/office/drawing/2014/main" id="{5A1F1846-E172-C432-7E2B-5A5522EA7BEB}"/>
              </a:ext>
            </a:extLst>
          </p:cNvPr>
          <p:cNvSpPr>
            <a:spLocks noGrp="1" noChangeArrowheads="1"/>
          </p:cNvSpPr>
          <p:nvPr>
            <p:ph idx="4294967295"/>
          </p:nvPr>
        </p:nvSpPr>
        <p:spPr bwMode="auto">
          <a:xfrm>
            <a:off x="8198644" y="0"/>
            <a:ext cx="3719512" cy="6462713"/>
          </a:xfrm>
          <a:prstGeom prst="rect">
            <a:avLst/>
          </a:prstGeom>
          <a:solidFill>
            <a:srgbClr val="2D2A2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727072"/>
                </a:solidFill>
                <a:effectLst/>
                <a:latin typeface="JetBrains Mono"/>
              </a:rPr>
              <a:t># ─── EXPORT TO TFLITE ────────────────────────────────────────────────────────</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8DCE8"/>
                </a:solidFill>
                <a:effectLst/>
                <a:latin typeface="JetBrains Mono"/>
              </a:rPr>
              <a:t>print</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78DCE8"/>
                </a:solidFill>
                <a:effectLst/>
                <a:latin typeface="JetBrains Mono"/>
              </a:rPr>
              <a:t>\n</a:t>
            </a:r>
            <a:r>
              <a:rPr kumimoji="0" lang="en-US" altLang="en-US" sz="900" b="0" i="0" u="none" strike="noStrike" cap="none" normalizeH="0" baseline="0" dirty="0">
                <a:ln>
                  <a:noFill/>
                </a:ln>
                <a:solidFill>
                  <a:srgbClr val="FFD866"/>
                </a:solidFill>
                <a:effectLst/>
                <a:latin typeface="JetBrains Mono"/>
              </a:rPr>
              <a:t>=== Converting to </a:t>
            </a:r>
            <a:r>
              <a:rPr kumimoji="0" lang="en-US" altLang="en-US" sz="900" b="0" i="0" u="none" strike="noStrike" cap="none" normalizeH="0" baseline="0" dirty="0" err="1">
                <a:ln>
                  <a:noFill/>
                </a:ln>
                <a:solidFill>
                  <a:srgbClr val="FFD866"/>
                </a:solidFill>
                <a:effectLst/>
                <a:latin typeface="JetBrains Mono"/>
              </a:rPr>
              <a:t>TFLite</a:t>
            </a:r>
            <a:r>
              <a:rPr kumimoji="0" lang="en-US" altLang="en-US" sz="900" b="0" i="0" u="none" strike="noStrike" cap="none" normalizeH="0" baseline="0" dirty="0">
                <a:ln>
                  <a:noFill/>
                </a:ln>
                <a:solidFill>
                  <a:srgbClr val="FFD866"/>
                </a:solidFill>
                <a:effectLst/>
                <a:latin typeface="JetBrains Mono"/>
              </a:rPr>
              <a:t> for RP2040 Deployment ==="</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Load the best model</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final_model</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keras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models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load_model</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os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path</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join</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EXPORT_DIR</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best_model_final.keras</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Summary of the model</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final_model</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summary</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Define a representative dataset for quantization</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FF6188"/>
                </a:solidFill>
                <a:effectLst/>
                <a:latin typeface="JetBrains Mono"/>
              </a:rPr>
              <a:t>def </a:t>
            </a:r>
            <a:r>
              <a:rPr kumimoji="0" lang="en-US" altLang="en-US" sz="900" b="0" i="0" u="none" strike="noStrike" cap="none" normalizeH="0" baseline="0" dirty="0" err="1">
                <a:ln>
                  <a:noFill/>
                </a:ln>
                <a:solidFill>
                  <a:srgbClr val="A9DC76"/>
                </a:solidFill>
                <a:effectLst/>
                <a:latin typeface="JetBrains Mono"/>
              </a:rPr>
              <a:t>representative_dataset</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6188"/>
                </a:solidFill>
                <a:effectLst/>
                <a:latin typeface="JetBrains Mono"/>
              </a:rPr>
              <a:t>:</a:t>
            </a:r>
            <a:br>
              <a:rPr kumimoji="0" lang="en-US" altLang="en-US" sz="900" b="0" i="0" u="none" strike="noStrike" cap="none" normalizeH="0" baseline="0" dirty="0">
                <a:ln>
                  <a:noFill/>
                </a:ln>
                <a:solidFill>
                  <a:srgbClr val="FF6188"/>
                </a:solidFill>
                <a:effectLst/>
                <a:latin typeface="JetBrains Mono"/>
              </a:rPr>
            </a:br>
            <a:r>
              <a:rPr kumimoji="0" lang="en-US" altLang="en-US" sz="900" b="0" i="0" u="none" strike="noStrike" cap="none" normalizeH="0" baseline="0" dirty="0">
                <a:ln>
                  <a:noFill/>
                </a:ln>
                <a:solidFill>
                  <a:srgbClr val="FF6188"/>
                </a:solidFill>
                <a:effectLst/>
                <a:latin typeface="JetBrains Mono"/>
              </a:rPr>
              <a:t>    </a:t>
            </a:r>
            <a:r>
              <a:rPr kumimoji="0" lang="en-US" altLang="en-US" sz="900" b="0" i="1" u="none" strike="noStrike" cap="none" normalizeH="0" baseline="0" dirty="0">
                <a:ln>
                  <a:noFill/>
                </a:ln>
                <a:solidFill>
                  <a:srgbClr val="727072"/>
                </a:solidFill>
                <a:effectLst/>
                <a:latin typeface="JetBrains Mono"/>
              </a:rPr>
              <a:t>"""Generate representative dataset for quantization"""</a:t>
            </a:r>
            <a:br>
              <a:rPr kumimoji="0" lang="en-US" altLang="en-US" sz="900" b="0" i="1" u="none" strike="noStrike" cap="none" normalizeH="0" baseline="0" dirty="0">
                <a:ln>
                  <a:noFill/>
                </a:ln>
                <a:solidFill>
                  <a:srgbClr val="727072"/>
                </a:solidFill>
                <a:effectLst/>
                <a:latin typeface="JetBrains Mono"/>
              </a:rPr>
            </a:br>
            <a:r>
              <a:rPr kumimoji="0" lang="en-US" altLang="en-US" sz="900" b="0" i="1" u="none" strike="noStrike" cap="none" normalizeH="0" baseline="0" dirty="0">
                <a:ln>
                  <a:noFill/>
                </a:ln>
                <a:solidFill>
                  <a:srgbClr val="727072"/>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for </a:t>
            </a:r>
            <a:r>
              <a:rPr kumimoji="0" lang="en-US" altLang="en-US" sz="900" b="0" i="0" u="none" strike="noStrike" cap="none" normalizeH="0" baseline="0" dirty="0" err="1">
                <a:ln>
                  <a:noFill/>
                </a:ln>
                <a:solidFill>
                  <a:srgbClr val="FCFCFA"/>
                </a:solidFill>
                <a:effectLst/>
                <a:latin typeface="JetBrains Mono"/>
              </a:rPr>
              <a:t>i</a:t>
            </a:r>
            <a:r>
              <a:rPr kumimoji="0" lang="en-US" altLang="en-US" sz="900" b="0" i="0" u="none" strike="noStrike" cap="none" normalizeH="0" baseline="0" dirty="0">
                <a:ln>
                  <a:noFill/>
                </a:ln>
                <a:solidFill>
                  <a:srgbClr val="FCFCFA"/>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in </a:t>
            </a:r>
            <a:r>
              <a:rPr kumimoji="0" lang="en-US" altLang="en-US" sz="900" b="0" i="1" u="none" strike="noStrike" cap="none" normalizeH="0" baseline="0" dirty="0">
                <a:ln>
                  <a:noFill/>
                </a:ln>
                <a:solidFill>
                  <a:srgbClr val="78DCE8"/>
                </a:solidFill>
                <a:effectLst/>
                <a:latin typeface="JetBrains Mono"/>
              </a:rPr>
              <a:t>range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B9DF2"/>
                </a:solidFill>
                <a:effectLst/>
                <a:latin typeface="JetBrains Mono"/>
              </a:rPr>
              <a:t>100</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6188"/>
                </a:solidFill>
                <a:effectLst/>
                <a:latin typeface="JetBrains Mono"/>
              </a:rPr>
              <a:t>:</a:t>
            </a:r>
            <a:br>
              <a:rPr kumimoji="0" lang="en-US" altLang="en-US" sz="900" b="0" i="0" u="none" strike="noStrike" cap="none" normalizeH="0" baseline="0" dirty="0">
                <a:ln>
                  <a:noFill/>
                </a:ln>
                <a:solidFill>
                  <a:srgbClr val="FF6188"/>
                </a:solidFill>
                <a:effectLst/>
                <a:latin typeface="JetBrains Mono"/>
              </a:rPr>
            </a:b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row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df_train</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sample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B9DF2"/>
                </a:solidFill>
                <a:effectLst/>
                <a:latin typeface="JetBrains Mono"/>
              </a:rPr>
              <a:t>1</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iloc</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B9DF2"/>
                </a:solidFill>
                <a:effectLst/>
                <a:latin typeface="JetBrains Mono"/>
              </a:rPr>
              <a:t>0</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img_path</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os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path</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join</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DATA_DIR</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row</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'filename'</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img</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cv2</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9DC76"/>
                </a:solidFill>
                <a:effectLst/>
                <a:latin typeface="JetBrains Mono"/>
              </a:rPr>
              <a:t>imread</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img_path</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img</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cv2</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A9DC76"/>
                </a:solidFill>
                <a:effectLst/>
                <a:latin typeface="JetBrains Mono"/>
              </a:rPr>
              <a:t>resize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img</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IMG_SIZE</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img</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img</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astype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np</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float32</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255.0</a:t>
            </a:r>
            <a:br>
              <a:rPr kumimoji="0" lang="en-US" altLang="en-US" sz="900" b="0" i="0" u="none" strike="noStrike" cap="none" normalizeH="0" baseline="0" dirty="0">
                <a:ln>
                  <a:noFill/>
                </a:ln>
                <a:solidFill>
                  <a:srgbClr val="AB9DF2"/>
                </a:solidFill>
                <a:effectLst/>
                <a:latin typeface="JetBrains Mono"/>
              </a:rPr>
            </a:br>
            <a:r>
              <a:rPr kumimoji="0" lang="en-US" altLang="en-US" sz="900" b="0" i="0" u="none" strike="noStrike" cap="none" normalizeH="0" baseline="0" dirty="0">
                <a:ln>
                  <a:noFill/>
                </a:ln>
                <a:solidFill>
                  <a:srgbClr val="AB9DF2"/>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yield </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np</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expand_dims</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img</a:t>
            </a: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59762"/>
                </a:solidFill>
                <a:effectLst/>
                <a:latin typeface="JetBrains Mono"/>
              </a:rPr>
              <a:t>axis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0</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Create </a:t>
            </a:r>
            <a:r>
              <a:rPr kumimoji="0" lang="en-US" altLang="en-US" sz="900" b="0" i="1" u="none" strike="noStrike" cap="none" normalizeH="0" baseline="0" dirty="0" err="1">
                <a:ln>
                  <a:noFill/>
                </a:ln>
                <a:solidFill>
                  <a:srgbClr val="727072"/>
                </a:solidFill>
                <a:effectLst/>
                <a:latin typeface="JetBrains Mono"/>
              </a:rPr>
              <a:t>TFLite</a:t>
            </a:r>
            <a:r>
              <a:rPr kumimoji="0" lang="en-US" altLang="en-US" sz="900" b="0" i="1" u="none" strike="noStrike" cap="none" normalizeH="0" baseline="0" dirty="0">
                <a:ln>
                  <a:noFill/>
                </a:ln>
                <a:solidFill>
                  <a:srgbClr val="727072"/>
                </a:solidFill>
                <a:effectLst/>
                <a:latin typeface="JetBrains Mono"/>
              </a:rPr>
              <a:t> converter</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converter</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lite</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TFLiteConverter</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from_keras_model</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final_model</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Apply optimizations for RP2040</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converter</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optimizations</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lite</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Optimize</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DEFAULT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converter</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representative_dataset</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representative_dataset</a:t>
            </a:r>
            <a:br>
              <a:rPr kumimoji="0" lang="en-US" altLang="en-US" sz="900" b="0" i="0" u="none" strike="noStrike" cap="none" normalizeH="0" baseline="0" dirty="0">
                <a:ln>
                  <a:noFill/>
                </a:ln>
                <a:solidFill>
                  <a:srgbClr val="FCFCFA"/>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converter</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target_spec</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supported_ops</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tf</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lite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OpsSet</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TFLITE_BUILTINS_INT8</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converter</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inference_input_type</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tf</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float32</a:t>
            </a:r>
            <a:br>
              <a:rPr kumimoji="0" lang="en-US" altLang="en-US" sz="900" b="0" i="0" u="none" strike="noStrike" cap="none" normalizeH="0" baseline="0" dirty="0">
                <a:ln>
                  <a:noFill/>
                </a:ln>
                <a:solidFill>
                  <a:srgbClr val="FCFCFA"/>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converter</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inference_output_type</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FCFCFA"/>
                </a:solidFill>
                <a:effectLst/>
                <a:latin typeface="JetBrains Mono"/>
              </a:rPr>
              <a:t>tf</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uint8</a:t>
            </a:r>
            <a:br>
              <a:rPr kumimoji="0" lang="en-US" altLang="en-US" sz="900" b="0" i="0" u="none" strike="noStrike" cap="none" normalizeH="0" baseline="0" dirty="0">
                <a:ln>
                  <a:noFill/>
                </a:ln>
                <a:solidFill>
                  <a:srgbClr val="FCFCFA"/>
                </a:solidFill>
                <a:effectLst/>
                <a:latin typeface="JetBrains Mono"/>
              </a:rPr>
            </a:br>
            <a:br>
              <a:rPr kumimoji="0" lang="en-US" altLang="en-US" sz="900" b="0" i="0" u="none" strike="noStrike" cap="none" normalizeH="0" baseline="0" dirty="0">
                <a:ln>
                  <a:noFill/>
                </a:ln>
                <a:solidFill>
                  <a:srgbClr val="FCFCFA"/>
                </a:solidFill>
                <a:effectLst/>
                <a:latin typeface="JetBrains Mono"/>
              </a:rPr>
            </a:br>
            <a:r>
              <a:rPr kumimoji="0" lang="en-US" altLang="en-US" sz="900" b="0" i="1" u="none" strike="noStrike" cap="none" normalizeH="0" baseline="0" dirty="0">
                <a:ln>
                  <a:noFill/>
                </a:ln>
                <a:solidFill>
                  <a:srgbClr val="727072"/>
                </a:solidFill>
                <a:effectLst/>
                <a:latin typeface="JetBrains Mono"/>
              </a:rPr>
              <a:t># Convert model</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tflite_model</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converter</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convert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27072"/>
                </a:solidFill>
                <a:effectLst/>
                <a:latin typeface="JetBrains Mono"/>
              </a:rPr>
              <a:t># Save </a:t>
            </a:r>
            <a:r>
              <a:rPr kumimoji="0" lang="en-US" altLang="en-US" sz="900" b="0" i="1" u="none" strike="noStrike" cap="none" normalizeH="0" baseline="0" dirty="0" err="1">
                <a:ln>
                  <a:noFill/>
                </a:ln>
                <a:solidFill>
                  <a:srgbClr val="727072"/>
                </a:solidFill>
                <a:effectLst/>
                <a:latin typeface="JetBrains Mono"/>
              </a:rPr>
              <a:t>TFLite</a:t>
            </a:r>
            <a:r>
              <a:rPr kumimoji="0" lang="en-US" altLang="en-US" sz="900" b="0" i="1" u="none" strike="noStrike" cap="none" normalizeH="0" baseline="0" dirty="0">
                <a:ln>
                  <a:noFill/>
                </a:ln>
                <a:solidFill>
                  <a:srgbClr val="727072"/>
                </a:solidFill>
                <a:effectLst/>
                <a:latin typeface="JetBrains Mono"/>
              </a:rPr>
              <a:t> model</a:t>
            </a:r>
            <a:br>
              <a:rPr kumimoji="0" lang="en-US" altLang="en-US" sz="900" b="0" i="1" u="none" strike="noStrike" cap="none" normalizeH="0" baseline="0" dirty="0">
                <a:ln>
                  <a:noFill/>
                </a:ln>
                <a:solidFill>
                  <a:srgbClr val="727072"/>
                </a:solidFill>
                <a:effectLst/>
                <a:latin typeface="JetBrains Mono"/>
              </a:rPr>
            </a:br>
            <a:r>
              <a:rPr kumimoji="0" lang="en-US" altLang="en-US" sz="900" b="0" i="0" u="none" strike="noStrike" cap="none" normalizeH="0" baseline="0" dirty="0" err="1">
                <a:ln>
                  <a:noFill/>
                </a:ln>
                <a:solidFill>
                  <a:srgbClr val="FCFCFA"/>
                </a:solidFill>
                <a:effectLst/>
                <a:latin typeface="JetBrains Mono"/>
              </a:rPr>
              <a:t>tflite_path</a:t>
            </a:r>
            <a:r>
              <a:rPr kumimoji="0" lang="en-US" altLang="en-US" sz="900" b="0" i="0" u="none" strike="noStrike" cap="none" normalizeH="0" baseline="0" dirty="0">
                <a:ln>
                  <a:noFill/>
                </a:ln>
                <a:solidFill>
                  <a:srgbClr val="FCFCFA"/>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os</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path</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join</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EXPORT_DIR</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f"</a:t>
            </a:r>
            <a:r>
              <a:rPr kumimoji="0" lang="en-US" altLang="en-US" sz="900" b="0" i="0" u="none" strike="noStrike" cap="none" normalizeH="0" baseline="0" dirty="0">
                <a:ln>
                  <a:noFill/>
                </a:ln>
                <a:solidFill>
                  <a:srgbClr val="78DCE8"/>
                </a:solidFill>
                <a:effectLst/>
                <a:latin typeface="JetBrains Mono"/>
              </a:rPr>
              <a:t>{</a:t>
            </a:r>
            <a:r>
              <a:rPr kumimoji="0" lang="en-US" altLang="en-US" sz="900" b="0" i="0" u="none" strike="noStrike" cap="none" normalizeH="0" baseline="0" dirty="0">
                <a:ln>
                  <a:noFill/>
                </a:ln>
                <a:solidFill>
                  <a:srgbClr val="FCFCFA"/>
                </a:solidFill>
                <a:effectLst/>
                <a:latin typeface="JetBrains Mono"/>
              </a:rPr>
              <a:t>NICKNAME</a:t>
            </a:r>
            <a:r>
              <a:rPr kumimoji="0" lang="en-US" altLang="en-US" sz="900" b="0" i="0" u="none" strike="noStrike" cap="none" normalizeH="0" baseline="0" dirty="0">
                <a:ln>
                  <a:noFill/>
                </a:ln>
                <a:solidFill>
                  <a:srgbClr val="78DCE8"/>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tflite</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FF6188"/>
                </a:solidFill>
                <a:effectLst/>
                <a:latin typeface="JetBrains Mono"/>
              </a:rPr>
              <a:t>with </a:t>
            </a:r>
            <a:r>
              <a:rPr kumimoji="0" lang="en-US" altLang="en-US" sz="900" b="0" i="1" u="none" strike="noStrike" cap="none" normalizeH="0" baseline="0" dirty="0">
                <a:ln>
                  <a:noFill/>
                </a:ln>
                <a:solidFill>
                  <a:srgbClr val="78DCE8"/>
                </a:solidFill>
                <a:effectLst/>
                <a:latin typeface="JetBrains Mono"/>
              </a:rPr>
              <a:t>open</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tflite_path</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wb</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 </a:t>
            </a:r>
            <a:r>
              <a:rPr kumimoji="0" lang="en-US" altLang="en-US" sz="900" b="0" i="1" u="none" strike="noStrike" cap="none" normalizeH="0" baseline="0" dirty="0">
                <a:ln>
                  <a:noFill/>
                </a:ln>
                <a:solidFill>
                  <a:srgbClr val="FF6188"/>
                </a:solidFill>
                <a:effectLst/>
                <a:latin typeface="JetBrains Mono"/>
              </a:rPr>
              <a:t>as </a:t>
            </a:r>
            <a:r>
              <a:rPr kumimoji="0" lang="en-US" altLang="en-US" sz="900" b="0" i="0" u="none" strike="noStrike" cap="none" normalizeH="0" baseline="0" dirty="0">
                <a:ln>
                  <a:noFill/>
                </a:ln>
                <a:solidFill>
                  <a:srgbClr val="FCFCFA"/>
                </a:solidFill>
                <a:effectLst/>
                <a:latin typeface="JetBrains Mono"/>
              </a:rPr>
              <a:t>f</a:t>
            </a:r>
            <a:r>
              <a:rPr kumimoji="0" lang="en-US" altLang="en-US" sz="900" b="0" i="0" u="none" strike="noStrike" cap="none" normalizeH="0" baseline="0" dirty="0">
                <a:ln>
                  <a:noFill/>
                </a:ln>
                <a:solidFill>
                  <a:srgbClr val="FF6188"/>
                </a:solidFill>
                <a:effectLst/>
                <a:latin typeface="JetBrains Mono"/>
              </a:rPr>
              <a:t>:</a:t>
            </a:r>
            <a:br>
              <a:rPr kumimoji="0" lang="en-US" altLang="en-US" sz="900" b="0" i="0" u="none" strike="noStrike" cap="none" normalizeH="0" baseline="0" dirty="0">
                <a:ln>
                  <a:noFill/>
                </a:ln>
                <a:solidFill>
                  <a:srgbClr val="FF6188"/>
                </a:solidFill>
                <a:effectLst/>
                <a:latin typeface="JetBrains Mono"/>
              </a:rPr>
            </a:b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err="1">
                <a:ln>
                  <a:noFill/>
                </a:ln>
                <a:solidFill>
                  <a:srgbClr val="FCFCFA"/>
                </a:solidFill>
                <a:effectLst/>
                <a:latin typeface="JetBrains Mono"/>
              </a:rPr>
              <a:t>f</a:t>
            </a:r>
            <a:r>
              <a:rPr kumimoji="0" lang="en-US" altLang="en-US" sz="900" b="0" i="0" u="none" strike="noStrike" cap="none" normalizeH="0" baseline="0" dirty="0" err="1">
                <a:ln>
                  <a:noFill/>
                </a:ln>
                <a:solidFill>
                  <a:srgbClr val="939293"/>
                </a:solidFill>
                <a:effectLst/>
                <a:latin typeface="JetBrains Mono"/>
              </a:rPr>
              <a:t>.</a:t>
            </a:r>
            <a:r>
              <a:rPr kumimoji="0" lang="en-US" altLang="en-US" sz="900" b="0" i="0" u="none" strike="noStrike" cap="none" normalizeH="0" baseline="0" dirty="0" err="1">
                <a:ln>
                  <a:noFill/>
                </a:ln>
                <a:solidFill>
                  <a:srgbClr val="A9DC76"/>
                </a:solidFill>
                <a:effectLst/>
                <a:latin typeface="JetBrains Mono"/>
              </a:rPr>
              <a:t>write</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tflite_model</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8DCE8"/>
                </a:solidFill>
                <a:effectLst/>
                <a:latin typeface="JetBrains Mono"/>
              </a:rPr>
              <a:t>print</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f"TFLite</a:t>
            </a:r>
            <a:r>
              <a:rPr kumimoji="0" lang="en-US" altLang="en-US" sz="900" b="0" i="0" u="none" strike="noStrike" cap="none" normalizeH="0" baseline="0" dirty="0">
                <a:ln>
                  <a:noFill/>
                </a:ln>
                <a:solidFill>
                  <a:srgbClr val="FFD866"/>
                </a:solidFill>
                <a:effectLst/>
                <a:latin typeface="JetBrains Mono"/>
              </a:rPr>
              <a:t> model saved: </a:t>
            </a:r>
            <a:r>
              <a:rPr kumimoji="0" lang="en-US" altLang="en-US" sz="900" b="0" i="0" u="none" strike="noStrike" cap="none" normalizeH="0" baseline="0" dirty="0">
                <a:ln>
                  <a:noFill/>
                </a:ln>
                <a:solidFill>
                  <a:srgbClr val="78DCE8"/>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tflite_path</a:t>
            </a:r>
            <a:r>
              <a:rPr kumimoji="0" lang="en-US" altLang="en-US" sz="900" b="0" i="0" u="none" strike="noStrike" cap="none" normalizeH="0" baseline="0" dirty="0">
                <a:ln>
                  <a:noFill/>
                </a:ln>
                <a:solidFill>
                  <a:srgbClr val="78DCE8"/>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a:t>
            </a:r>
            <a:r>
              <a:rPr kumimoji="0" lang="en-US" altLang="en-US" sz="900" b="0" i="0" u="none" strike="noStrike" cap="none" normalizeH="0" baseline="0" dirty="0">
                <a:ln>
                  <a:noFill/>
                </a:ln>
                <a:solidFill>
                  <a:srgbClr val="939293"/>
                </a:solidFill>
                <a:effectLst/>
                <a:latin typeface="JetBrains Mono"/>
              </a:rPr>
              <a:t>)</a:t>
            </a:r>
            <a:br>
              <a:rPr kumimoji="0" lang="en-US" altLang="en-US" sz="900" b="0" i="0" u="none" strike="noStrike" cap="none" normalizeH="0" baseline="0" dirty="0">
                <a:ln>
                  <a:noFill/>
                </a:ln>
                <a:solidFill>
                  <a:srgbClr val="939293"/>
                </a:solidFill>
                <a:effectLst/>
                <a:latin typeface="JetBrains Mono"/>
              </a:rPr>
            </a:br>
            <a:r>
              <a:rPr kumimoji="0" lang="en-US" altLang="en-US" sz="900" b="0" i="1" u="none" strike="noStrike" cap="none" normalizeH="0" baseline="0" dirty="0">
                <a:ln>
                  <a:noFill/>
                </a:ln>
                <a:solidFill>
                  <a:srgbClr val="78DCE8"/>
                </a:solidFill>
                <a:effectLst/>
                <a:latin typeface="JetBrains Mono"/>
              </a:rPr>
              <a:t>print</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FD866"/>
                </a:solidFill>
                <a:effectLst/>
                <a:latin typeface="JetBrains Mono"/>
              </a:rPr>
              <a:t>f"TFLite</a:t>
            </a:r>
            <a:r>
              <a:rPr kumimoji="0" lang="en-US" altLang="en-US" sz="900" b="0" i="0" u="none" strike="noStrike" cap="none" normalizeH="0" baseline="0" dirty="0">
                <a:ln>
                  <a:noFill/>
                </a:ln>
                <a:solidFill>
                  <a:srgbClr val="FFD866"/>
                </a:solidFill>
                <a:effectLst/>
                <a:latin typeface="JetBrains Mono"/>
              </a:rPr>
              <a:t> model size: </a:t>
            </a:r>
            <a:r>
              <a:rPr kumimoji="0" lang="en-US" altLang="en-US" sz="900" b="0" i="0" u="none" strike="noStrike" cap="none" normalizeH="0" baseline="0" dirty="0">
                <a:ln>
                  <a:noFill/>
                </a:ln>
                <a:solidFill>
                  <a:srgbClr val="78DCE8"/>
                </a:solidFill>
                <a:effectLst/>
                <a:latin typeface="JetBrains Mono"/>
              </a:rPr>
              <a:t>{</a:t>
            </a:r>
            <a:r>
              <a:rPr kumimoji="0" lang="en-US" altLang="en-US" sz="900" b="0" i="1" u="none" strike="noStrike" cap="none" normalizeH="0" baseline="0" dirty="0" err="1">
                <a:ln>
                  <a:noFill/>
                </a:ln>
                <a:solidFill>
                  <a:srgbClr val="78DCE8"/>
                </a:solidFill>
                <a:effectLst/>
                <a:latin typeface="JetBrains Mono"/>
              </a:rPr>
              <a:t>len</a:t>
            </a:r>
            <a:r>
              <a:rPr kumimoji="0" lang="en-US" altLang="en-US" sz="900" b="0" i="0" u="none" strike="noStrike" cap="none" normalizeH="0" baseline="0" dirty="0">
                <a:ln>
                  <a:noFill/>
                </a:ln>
                <a:solidFill>
                  <a:srgbClr val="939293"/>
                </a:solidFill>
                <a:effectLst/>
                <a:latin typeface="JetBrains Mono"/>
              </a:rPr>
              <a:t>(</a:t>
            </a:r>
            <a:r>
              <a:rPr kumimoji="0" lang="en-US" altLang="en-US" sz="900" b="0" i="0" u="none" strike="noStrike" cap="none" normalizeH="0" baseline="0" dirty="0" err="1">
                <a:ln>
                  <a:noFill/>
                </a:ln>
                <a:solidFill>
                  <a:srgbClr val="FCFCFA"/>
                </a:solidFill>
                <a:effectLst/>
                <a:latin typeface="JetBrains Mono"/>
              </a:rPr>
              <a:t>tflite_model</a:t>
            </a:r>
            <a:r>
              <a:rPr kumimoji="0" lang="en-US" altLang="en-US" sz="900" b="0" i="0" u="none" strike="noStrike" cap="none" normalizeH="0" baseline="0" dirty="0">
                <a:ln>
                  <a:noFill/>
                </a:ln>
                <a:solidFill>
                  <a:srgbClr val="939293"/>
                </a:solidFill>
                <a:effectLst/>
                <a:latin typeface="JetBrains Mono"/>
              </a:rPr>
              <a:t>) </a:t>
            </a:r>
            <a:r>
              <a:rPr kumimoji="0" lang="en-US" altLang="en-US" sz="900" b="0" i="0" u="none" strike="noStrike" cap="none" normalizeH="0" baseline="0" dirty="0">
                <a:ln>
                  <a:noFill/>
                </a:ln>
                <a:solidFill>
                  <a:srgbClr val="FF6188"/>
                </a:solidFill>
                <a:effectLst/>
                <a:latin typeface="JetBrains Mono"/>
              </a:rPr>
              <a:t>/ </a:t>
            </a:r>
            <a:r>
              <a:rPr kumimoji="0" lang="en-US" altLang="en-US" sz="900" b="0" i="0" u="none" strike="noStrike" cap="none" normalizeH="0" baseline="0" dirty="0">
                <a:ln>
                  <a:noFill/>
                </a:ln>
                <a:solidFill>
                  <a:srgbClr val="AB9DF2"/>
                </a:solidFill>
                <a:effectLst/>
                <a:latin typeface="JetBrains Mono"/>
              </a:rPr>
              <a:t>1024</a:t>
            </a:r>
            <a:r>
              <a:rPr kumimoji="0" lang="en-US" altLang="en-US" sz="900" b="0" i="0" u="none" strike="noStrike" cap="none" normalizeH="0" baseline="0" dirty="0">
                <a:ln>
                  <a:noFill/>
                </a:ln>
                <a:solidFill>
                  <a:srgbClr val="78DCE8"/>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.2f</a:t>
            </a:r>
            <a:r>
              <a:rPr kumimoji="0" lang="en-US" altLang="en-US" sz="900" b="0" i="0" u="none" strike="noStrike" cap="none" normalizeH="0" baseline="0" dirty="0">
                <a:ln>
                  <a:noFill/>
                </a:ln>
                <a:solidFill>
                  <a:srgbClr val="78DCE8"/>
                </a:solidFill>
                <a:effectLst/>
                <a:latin typeface="JetBrains Mono"/>
              </a:rPr>
              <a:t>}</a:t>
            </a:r>
            <a:r>
              <a:rPr kumimoji="0" lang="en-US" altLang="en-US" sz="900" b="0" i="0" u="none" strike="noStrike" cap="none" normalizeH="0" baseline="0" dirty="0">
                <a:ln>
                  <a:noFill/>
                </a:ln>
                <a:solidFill>
                  <a:srgbClr val="FFD866"/>
                </a:solidFill>
                <a:effectLst/>
                <a:latin typeface="JetBrains Mono"/>
              </a:rPr>
              <a:t> KB"</a:t>
            </a:r>
            <a:r>
              <a:rPr kumimoji="0" lang="en-US" altLang="en-US" sz="900" b="0" i="0" u="none" strike="noStrike" cap="none" normalizeH="0" baseline="0" dirty="0">
                <a:ln>
                  <a:noFill/>
                </a:ln>
                <a:solidFill>
                  <a:srgbClr val="939293"/>
                </a:solidFill>
                <a:effectLst/>
                <a:latin typeface="JetBrains Mono"/>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5E08EC2C-1241-2AAC-88C7-35C823B643B6}"/>
              </a:ext>
            </a:extLst>
          </p:cNvPr>
          <p:cNvSpPr txBox="1"/>
          <p:nvPr/>
        </p:nvSpPr>
        <p:spPr>
          <a:xfrm>
            <a:off x="1143000" y="3429000"/>
            <a:ext cx="6096000" cy="1754326"/>
          </a:xfrm>
          <a:prstGeom prst="rect">
            <a:avLst/>
          </a:prstGeom>
          <a:noFill/>
        </p:spPr>
        <p:txBody>
          <a:bodyPr wrap="square">
            <a:spAutoFit/>
          </a:bodyPr>
          <a:lstStyle/>
          <a:p>
            <a:r>
              <a:rPr lang="en-US" dirty="0"/>
              <a:t>Total params: 1,402,967 (5.35 MB)</a:t>
            </a:r>
          </a:p>
          <a:p>
            <a:r>
              <a:rPr lang="en-US" dirty="0"/>
              <a:t>Trainable params: 413,943 (1.58 MB)</a:t>
            </a:r>
          </a:p>
          <a:p>
            <a:r>
              <a:rPr lang="en-US" dirty="0"/>
              <a:t>Non-trainable params: 161,136 (629.44 KB)</a:t>
            </a:r>
          </a:p>
          <a:p>
            <a:r>
              <a:rPr lang="en-US" dirty="0"/>
              <a:t>Optimizer params: 827,888 (3.16 MB)</a:t>
            </a:r>
          </a:p>
          <a:p>
            <a:endParaRPr lang="en-US" dirty="0"/>
          </a:p>
          <a:p>
            <a:r>
              <a:rPr lang="en-US" dirty="0" err="1"/>
              <a:t>TFLite</a:t>
            </a:r>
            <a:r>
              <a:rPr lang="en-US" dirty="0"/>
              <a:t> model size: 771.81 KB</a:t>
            </a:r>
          </a:p>
        </p:txBody>
      </p:sp>
    </p:spTree>
    <p:extLst>
      <p:ext uri="{BB962C8B-B14F-4D97-AF65-F5344CB8AC3E}">
        <p14:creationId xmlns:p14="http://schemas.microsoft.com/office/powerpoint/2010/main" val="3504154152"/>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C58C1DD0F89D44C9BB664BDC303402E" ma:contentTypeVersion="5" ma:contentTypeDescription="Create a new document." ma:contentTypeScope="" ma:versionID="765d83a76e596897b8ad90b91f401a9a">
  <xsd:schema xmlns:xsd="http://www.w3.org/2001/XMLSchema" xmlns:xs="http://www.w3.org/2001/XMLSchema" xmlns:p="http://schemas.microsoft.com/office/2006/metadata/properties" xmlns:ns3="5b87546b-601c-4d48-bed7-928748001b0e" targetNamespace="http://schemas.microsoft.com/office/2006/metadata/properties" ma:root="true" ma:fieldsID="0f0aa9dc5eee81f58c3fdcdac2743ff2" ns3:_="">
    <xsd:import namespace="5b87546b-601c-4d48-bed7-928748001b0e"/>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87546b-601c-4d48-bed7-928748001b0e"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BBF9C46-0271-4BDF-8218-B77FFA9B89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87546b-601c-4d48-bed7-928748001b0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EC7ED2E-3946-4FD5-80E9-71E05096A1C1}">
  <ds:schemaRefs>
    <ds:schemaRef ds:uri="http://schemas.microsoft.com/sharepoint/v3/contenttype/forms"/>
  </ds:schemaRefs>
</ds:datastoreItem>
</file>

<file path=customXml/itemProps3.xml><?xml version="1.0" encoding="utf-8"?>
<ds:datastoreItem xmlns:ds="http://schemas.openxmlformats.org/officeDocument/2006/customXml" ds:itemID="{3B5EE2A9-D400-432D-AB03-568E3AB627A8}">
  <ds:schemaRefs>
    <ds:schemaRef ds:uri="http://schemas.microsoft.com/office/2006/documentManagement/types"/>
    <ds:schemaRef ds:uri="http://schemas.microsoft.com/office/2006/metadata/properties"/>
    <ds:schemaRef ds:uri="http://purl.org/dc/elements/1.1/"/>
    <ds:schemaRef ds:uri="http://www.w3.org/XML/1998/namespace"/>
    <ds:schemaRef ds:uri="http://schemas.microsoft.com/office/infopath/2007/PartnerControls"/>
    <ds:schemaRef ds:uri="http://purl.org/dc/terms/"/>
    <ds:schemaRef ds:uri="http://purl.org/dc/dcmitype/"/>
    <ds:schemaRef ds:uri="http://schemas.openxmlformats.org/package/2006/metadata/core-properties"/>
    <ds:schemaRef ds:uri="5b87546b-601c-4d48-bed7-928748001b0e"/>
  </ds:schemaRefs>
</ds:datastoreItem>
</file>

<file path=docProps/app.xml><?xml version="1.0" encoding="utf-8"?>
<Properties xmlns="http://schemas.openxmlformats.org/officeDocument/2006/extended-properties" xmlns:vt="http://schemas.openxmlformats.org/officeDocument/2006/docPropsVTypes">
  <Template>Retrospect</Template>
  <TotalTime>75</TotalTime>
  <Words>2289</Words>
  <Application>Microsoft Office PowerPoint</Application>
  <PresentationFormat>Widescreen</PresentationFormat>
  <Paragraphs>64</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JetBrains Mono</vt:lpstr>
      <vt:lpstr>Retrospect</vt:lpstr>
      <vt:lpstr>TensorFlow Model for Embedded Object Detection</vt:lpstr>
      <vt:lpstr>Problem Statement</vt:lpstr>
      <vt:lpstr>Software Selections</vt:lpstr>
      <vt:lpstr>Hardware Selections</vt:lpstr>
      <vt:lpstr>Configuration</vt:lpstr>
      <vt:lpstr>PowerPoint Presentation</vt:lpstr>
      <vt:lpstr>PowerPoint Presentation</vt:lpstr>
      <vt:lpstr>PowerPoint Presentation</vt:lpstr>
      <vt:lpstr>Exporting TFLite</vt:lpstr>
      <vt:lpstr>Keras Prediction</vt:lpstr>
      <vt:lpstr>Results From Training</vt:lpstr>
      <vt:lpstr>TFLite Prediction</vt:lpstr>
      <vt:lpstr>Header Generation And Initial Design Of Enclosure</vt:lpstr>
      <vt:lpstr>Pico Deployment and results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Barlow, Brady</dc:creator>
  <cp:lastModifiedBy>Barlow, Brady</cp:lastModifiedBy>
  <cp:revision>1</cp:revision>
  <dcterms:created xsi:type="dcterms:W3CDTF">2025-04-29T18:43:04Z</dcterms:created>
  <dcterms:modified xsi:type="dcterms:W3CDTF">2025-04-29T19:58:45Z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0x0101001C58C1DD0F89D44C9BB664BDC303402E</vt:lpwstr>
  </property>
</Properties>
</file>

<file path=docProps/thumbnail.jpeg>
</file>